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9"/>
  </p:notesMasterIdLst>
  <p:sldIdLst>
    <p:sldId id="321" r:id="rId2"/>
    <p:sldId id="322" r:id="rId3"/>
    <p:sldId id="345" r:id="rId4"/>
    <p:sldId id="324" r:id="rId5"/>
    <p:sldId id="346" r:id="rId6"/>
    <p:sldId id="304" r:id="rId7"/>
    <p:sldId id="389" r:id="rId8"/>
    <p:sldId id="390" r:id="rId9"/>
    <p:sldId id="391" r:id="rId10"/>
    <p:sldId id="392" r:id="rId11"/>
    <p:sldId id="393" r:id="rId12"/>
    <p:sldId id="394" r:id="rId13"/>
    <p:sldId id="395" r:id="rId14"/>
    <p:sldId id="317" r:id="rId15"/>
    <p:sldId id="352" r:id="rId16"/>
    <p:sldId id="360" r:id="rId17"/>
    <p:sldId id="326" r:id="rId18"/>
    <p:sldId id="327" r:id="rId19"/>
    <p:sldId id="362" r:id="rId20"/>
    <p:sldId id="347" r:id="rId21"/>
    <p:sldId id="361" r:id="rId22"/>
    <p:sldId id="336" r:id="rId23"/>
    <p:sldId id="364" r:id="rId24"/>
    <p:sldId id="363" r:id="rId25"/>
    <p:sldId id="367" r:id="rId26"/>
    <p:sldId id="368" r:id="rId27"/>
    <p:sldId id="375" r:id="rId28"/>
    <p:sldId id="369" r:id="rId29"/>
    <p:sldId id="370" r:id="rId30"/>
    <p:sldId id="337" r:id="rId31"/>
    <p:sldId id="344" r:id="rId32"/>
    <p:sldId id="376" r:id="rId33"/>
    <p:sldId id="377" r:id="rId34"/>
    <p:sldId id="397" r:id="rId35"/>
    <p:sldId id="399" r:id="rId36"/>
    <p:sldId id="402" r:id="rId37"/>
    <p:sldId id="403" r:id="rId38"/>
    <p:sldId id="398" r:id="rId39"/>
    <p:sldId id="400" r:id="rId40"/>
    <p:sldId id="405" r:id="rId41"/>
    <p:sldId id="348" r:id="rId42"/>
    <p:sldId id="355" r:id="rId43"/>
    <p:sldId id="323" r:id="rId44"/>
    <p:sldId id="396" r:id="rId45"/>
    <p:sldId id="386" r:id="rId46"/>
    <p:sldId id="378" r:id="rId47"/>
    <p:sldId id="340" r:id="rId48"/>
  </p:sldIdLst>
  <p:sldSz cx="9144000" cy="6858000" type="screen4x3"/>
  <p:notesSz cx="6789738" cy="9929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855" autoAdjust="0"/>
    <p:restoredTop sz="94722" autoAdjust="0"/>
  </p:normalViewPr>
  <p:slideViewPr>
    <p:cSldViewPr>
      <p:cViewPr>
        <p:scale>
          <a:sx n="75" d="100"/>
          <a:sy n="75" d="100"/>
        </p:scale>
        <p:origin x="-1584" y="-3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72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235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2220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5947" y="0"/>
            <a:ext cx="2942220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F2CE6A-9187-46A1-AE5C-FAA717D0E1F4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2813" y="744538"/>
            <a:ext cx="4964112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8974" y="4716661"/>
            <a:ext cx="5431790" cy="446841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1599"/>
            <a:ext cx="2942220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5947" y="9431599"/>
            <a:ext cx="2942220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7AD567-8FDB-4C16-8577-7BC302D2449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1031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>
                <a:latin typeface="Calibri" charset="0"/>
              </a:rPr>
              <a:t>In a community or network:</a:t>
            </a:r>
          </a:p>
          <a:p>
            <a:pPr>
              <a:spcBef>
                <a:spcPct val="0"/>
              </a:spcBef>
              <a:buFontTx/>
              <a:buChar char="-"/>
            </a:pPr>
            <a:r>
              <a:rPr lang="en-US">
                <a:latin typeface="Calibri" charset="0"/>
              </a:rPr>
              <a:t>get mentions</a:t>
            </a:r>
          </a:p>
          <a:p>
            <a:pPr>
              <a:spcBef>
                <a:spcPct val="0"/>
              </a:spcBef>
              <a:buFontTx/>
              <a:buChar char="-"/>
            </a:pPr>
            <a:r>
              <a:rPr lang="en-US">
                <a:latin typeface="Calibri" charset="0"/>
              </a:rPr>
              <a:t> get messages (unless huge numbers)</a:t>
            </a:r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011EDE86-C4E8-FF4F-BD66-8CA938B33CCE}" type="slidenum">
              <a:rPr lang="en-US"/>
              <a:pPr eaLnBrk="1" hangingPunct="1"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>
                <a:latin typeface="Calibri" charset="0"/>
              </a:rPr>
              <a:t>In a community or network:</a:t>
            </a:r>
          </a:p>
          <a:p>
            <a:pPr>
              <a:spcBef>
                <a:spcPct val="0"/>
              </a:spcBef>
              <a:buFontTx/>
              <a:buChar char="-"/>
            </a:pPr>
            <a:r>
              <a:rPr lang="en-US">
                <a:latin typeface="Calibri" charset="0"/>
              </a:rPr>
              <a:t>get mentions</a:t>
            </a:r>
          </a:p>
          <a:p>
            <a:pPr>
              <a:spcBef>
                <a:spcPct val="0"/>
              </a:spcBef>
              <a:buFontTx/>
              <a:buChar char="-"/>
            </a:pPr>
            <a:r>
              <a:rPr lang="en-US">
                <a:latin typeface="Calibri" charset="0"/>
              </a:rPr>
              <a:t> get messages (unless huge numbers)</a:t>
            </a:r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011EDE86-C4E8-FF4F-BD66-8CA938B33CCE}" type="slidenum">
              <a:rPr lang="en-US"/>
              <a:pPr eaLnBrk="1" hangingPunct="1"/>
              <a:t>37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EB078-9343-4787-8CEB-69AE06EE8506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8FE38-80CF-41E5-9215-058208BBD96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6434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EB078-9343-4787-8CEB-69AE06EE8506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8FE38-80CF-41E5-9215-058208BBD96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7257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EB078-9343-4787-8CEB-69AE06EE8506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8FE38-80CF-41E5-9215-058208BBD96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8714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EB078-9343-4787-8CEB-69AE06EE8506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8FE38-80CF-41E5-9215-058208BBD96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4479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EB078-9343-4787-8CEB-69AE06EE8506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8FE38-80CF-41E5-9215-058208BBD96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5922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EB078-9343-4787-8CEB-69AE06EE8506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8FE38-80CF-41E5-9215-058208BBD96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7346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EB078-9343-4787-8CEB-69AE06EE8506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8FE38-80CF-41E5-9215-058208BBD96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6720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EB078-9343-4787-8CEB-69AE06EE8506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8FE38-80CF-41E5-9215-058208BBD96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827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EB078-9343-4787-8CEB-69AE06EE8506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8FE38-80CF-41E5-9215-058208BBD96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752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EB078-9343-4787-8CEB-69AE06EE8506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8FE38-80CF-41E5-9215-058208BBD96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2579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EB078-9343-4787-8CEB-69AE06EE8506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8FE38-80CF-41E5-9215-058208BBD96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1130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9EB078-9343-4787-8CEB-69AE06EE8506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28FE38-80CF-41E5-9215-058208BBD96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2356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" Target="slide3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ammer.com/account/profile_info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23.xml"/><Relationship Id="rId2" Type="http://schemas.openxmlformats.org/officeDocument/2006/relationships/slide" Target="slide31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slide" Target="slide30.xml"/><Relationship Id="rId1" Type="http://schemas.openxmlformats.org/officeDocument/2006/relationships/slideLayout" Target="../slideLayouts/slideLayout2.xml"/><Relationship Id="rId4" Type="http://schemas.openxmlformats.org/officeDocument/2006/relationships/slide" Target="slide3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ammer.com/" TargetMode="External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slide" Target="slide1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ammer.com/cgiar.org/usage_policy" TargetMode="External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km4meu.wordpress.com/2012/01/20/tinkering-with-tools-whats-up-with-yammer/" TargetMode="External"/><Relationship Id="rId4" Type="http://schemas.openxmlformats.org/officeDocument/2006/relationships/hyperlink" Target="https://www.yammer.com/cgiar.org/pages/69224" TargetMode="Externa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ammer.com/cgiar.org/users/eleborgne" TargetMode="External"/><Relationship Id="rId2" Type="http://schemas.openxmlformats.org/officeDocument/2006/relationships/hyperlink" Target="https://www.yammer.com/cgiar.org/users/pballantyne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slide" Target="slide18.xml"/><Relationship Id="rId5" Type="http://schemas.openxmlformats.org/officeDocument/2006/relationships/slide" Target="slide17.xml"/><Relationship Id="rId4" Type="http://schemas.openxmlformats.org/officeDocument/2006/relationships/hyperlink" Target="https://www.yammer.com/account/profile_info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scm-l3.technorati.com/12/06/14/68947/YammerLogoCroppedSmall.png?t=2012061402133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57200"/>
            <a:ext cx="6667500" cy="5943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YAMMER</a:t>
            </a:r>
            <a:endParaRPr lang="en-GB" b="1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371600" y="3657600"/>
            <a:ext cx="6400800" cy="2971800"/>
          </a:xfrm>
        </p:spPr>
        <p:txBody>
          <a:bodyPr>
            <a:normAutofit/>
          </a:bodyPr>
          <a:lstStyle/>
          <a:p>
            <a:r>
              <a:rPr lang="en-US" smtClean="0">
                <a:solidFill>
                  <a:srgbClr val="C00000"/>
                </a:solidFill>
              </a:rPr>
              <a:t>Guidelines for CCAFS</a:t>
            </a:r>
            <a:r>
              <a:rPr lang="en-US" dirty="0" smtClean="0">
                <a:solidFill>
                  <a:srgbClr val="C00000"/>
                </a:solidFill>
              </a:rPr>
              <a:t/>
            </a:r>
            <a:br>
              <a:rPr lang="en-US" dirty="0" smtClean="0">
                <a:solidFill>
                  <a:srgbClr val="C00000"/>
                </a:solidFill>
              </a:rPr>
            </a:br>
            <a:r>
              <a:rPr lang="en-US" dirty="0" smtClean="0">
                <a:solidFill>
                  <a:srgbClr val="C00000"/>
                </a:solidFill>
              </a:rPr>
              <a:t>Social Learning Group*</a:t>
            </a:r>
          </a:p>
          <a:p>
            <a:endParaRPr lang="en-US" sz="1600" dirty="0" smtClean="0">
              <a:solidFill>
                <a:schemeClr val="tx1"/>
              </a:solidFill>
            </a:endParaRPr>
          </a:p>
          <a:p>
            <a:endParaRPr lang="en-US" sz="1600" dirty="0" smtClean="0">
              <a:solidFill>
                <a:schemeClr val="tx1"/>
              </a:solidFill>
            </a:endParaRPr>
          </a:p>
          <a:p>
            <a:endParaRPr lang="en-US" sz="1600" dirty="0" smtClean="0">
              <a:solidFill>
                <a:schemeClr val="tx1"/>
              </a:solidFill>
            </a:endParaRPr>
          </a:p>
          <a:p>
            <a:r>
              <a:rPr lang="en-US" sz="1600" dirty="0" smtClean="0">
                <a:solidFill>
                  <a:schemeClr val="tx1"/>
                </a:solidFill>
              </a:rPr>
              <a:t>*Based on CGIAR Master Guidelines</a:t>
            </a:r>
            <a:r>
              <a:rPr lang="en-US" dirty="0" smtClean="0">
                <a:solidFill>
                  <a:srgbClr val="C00000"/>
                </a:solidFill>
              </a:rPr>
              <a:t/>
            </a:r>
            <a:br>
              <a:rPr lang="en-US" dirty="0" smtClean="0">
                <a:solidFill>
                  <a:srgbClr val="C00000"/>
                </a:solidFill>
              </a:rPr>
            </a:br>
            <a:endParaRPr lang="en-GB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4516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atin typeface="Calibri" charset="0"/>
              </a:rPr>
              <a:t>Create an account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19200" y="1143000"/>
            <a:ext cx="13716000" cy="857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" name="Straight Arrow Connector 3"/>
          <p:cNvCxnSpPr/>
          <p:nvPr/>
        </p:nvCxnSpPr>
        <p:spPr>
          <a:xfrm flipV="1">
            <a:off x="1371600" y="3200400"/>
            <a:ext cx="1752600" cy="6858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266700" y="1828800"/>
            <a:ext cx="15621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Add a photo (from your files) to give yourself a face for others. </a:t>
            </a:r>
            <a:r>
              <a:rPr lang="en-US" dirty="0"/>
              <a:t>I</a:t>
            </a:r>
            <a:r>
              <a:rPr lang="en-US" dirty="0" smtClean="0"/>
              <a:t>t makes Yammer more ‘human’.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3758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atin typeface="Calibri" charset="0"/>
              </a:rPr>
              <a:t>Create an account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00200" y="1066800"/>
            <a:ext cx="13716000" cy="857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438400" y="5715000"/>
            <a:ext cx="27559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You </a:t>
            </a:r>
            <a:r>
              <a:rPr lang="en-US" b="1" dirty="0" smtClean="0"/>
              <a:t>may</a:t>
            </a:r>
            <a:r>
              <a:rPr lang="en-US" dirty="0" smtClean="0"/>
              <a:t> (you don’t have to) decide to download and use Yammer via the desktop application</a:t>
            </a:r>
            <a:endParaRPr lang="en-US" dirty="0"/>
          </a:p>
        </p:txBody>
      </p:sp>
      <p:cxnSp>
        <p:nvCxnSpPr>
          <p:cNvPr id="5" name="Straight Arrow Connector 4"/>
          <p:cNvCxnSpPr>
            <a:stCxn id="4" idx="0"/>
          </p:cNvCxnSpPr>
          <p:nvPr/>
        </p:nvCxnSpPr>
        <p:spPr>
          <a:xfrm flipH="1" flipV="1">
            <a:off x="3060700" y="5353050"/>
            <a:ext cx="755650" cy="36195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1504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atin typeface="Calibri" charset="0"/>
              </a:rPr>
              <a:t>Create an account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19200" y="1066800"/>
            <a:ext cx="13716000" cy="857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667000" y="4902200"/>
            <a:ext cx="27559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Check the welcome message you receive upon entering Yammer</a:t>
            </a:r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>
          <a:xfrm flipH="1" flipV="1">
            <a:off x="1981200" y="1417639"/>
            <a:ext cx="838200" cy="3535361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1610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atin typeface="Calibri" charset="0"/>
              </a:rPr>
              <a:t>Create an account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0600" y="1066800"/>
            <a:ext cx="13716000" cy="857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048000" y="5909270"/>
            <a:ext cx="5715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You are now set and ready to use Yammer!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5585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Update your profile </a:t>
            </a:r>
            <a:br>
              <a:rPr lang="en-US" dirty="0" smtClean="0"/>
            </a:br>
            <a:r>
              <a:rPr lang="en-US" dirty="0" smtClean="0"/>
              <a:t>(mention your affiliation and position)</a:t>
            </a:r>
            <a:endParaRPr lang="en-US" dirty="0"/>
          </a:p>
        </p:txBody>
      </p:sp>
      <p:pic>
        <p:nvPicPr>
          <p:cNvPr id="4" name="Picture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1531866"/>
            <a:ext cx="6181920" cy="532613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8600" y="2133600"/>
            <a:ext cx="114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1. Click my profile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1219200" y="2590800"/>
            <a:ext cx="685800" cy="914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8229600" y="1676400"/>
            <a:ext cx="106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2. Edit profile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7467600" y="2667000"/>
            <a:ext cx="1066800" cy="228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7907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33600" y="-533400"/>
            <a:ext cx="13716000" cy="857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1524000" y="2743200"/>
            <a:ext cx="4267200" cy="381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Content Placeholder 4"/>
          <p:cNvSpPr txBox="1">
            <a:spLocks/>
          </p:cNvSpPr>
          <p:nvPr/>
        </p:nvSpPr>
        <p:spPr>
          <a:xfrm>
            <a:off x="5724525" y="1600200"/>
            <a:ext cx="3429000" cy="452596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Include your affiliation in the </a:t>
            </a:r>
            <a:r>
              <a:rPr lang="en-US" dirty="0" smtClean="0">
                <a:hlinkClick r:id="rId3"/>
              </a:rPr>
              <a:t>job title</a:t>
            </a:r>
            <a:r>
              <a:rPr lang="en-US" dirty="0" smtClean="0"/>
              <a:t> field in your profile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0313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526"/>
            <a:ext cx="10439400" cy="6524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76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Add a picture of yourself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5105400" y="1906369"/>
            <a:ext cx="1295400" cy="457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1066800" y="1219200"/>
            <a:ext cx="533400" cy="609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6200" y="1868269"/>
            <a:ext cx="152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1. Click Basics (while editing your profile)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6400800" y="1487269"/>
            <a:ext cx="1600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2. Choose a picture file on your computer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6192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0" y="-28575"/>
            <a:ext cx="10940143" cy="68375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" name="Straight Arrow Connector 2"/>
          <p:cNvCxnSpPr/>
          <p:nvPr/>
        </p:nvCxnSpPr>
        <p:spPr>
          <a:xfrm>
            <a:off x="762000" y="2209800"/>
            <a:ext cx="838200" cy="381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76200" y="1066800"/>
            <a:ext cx="152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1. Click Notifications (while editing your profile)</a:t>
            </a:r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886200" y="1138238"/>
            <a:ext cx="5257800" cy="1143000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Set your notifications</a:t>
            </a:r>
          </a:p>
          <a:p>
            <a:r>
              <a:rPr lang="en-US" dirty="0" smtClean="0"/>
              <a:t>(per network)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38200" y="3810000"/>
            <a:ext cx="152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3. Select what changes you want to be notified about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590800" y="0"/>
            <a:ext cx="228600" cy="2952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Arrow Connector 9"/>
          <p:cNvCxnSpPr>
            <a:endCxn id="9" idx="3"/>
          </p:cNvCxnSpPr>
          <p:nvPr/>
        </p:nvCxnSpPr>
        <p:spPr>
          <a:xfrm flipH="1" flipV="1">
            <a:off x="2819400" y="147638"/>
            <a:ext cx="3048000" cy="385762"/>
          </a:xfrm>
          <a:prstGeom prst="straightConnector1">
            <a:avLst/>
          </a:prstGeom>
          <a:ln w="12700"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8" idx="3"/>
          </p:cNvCxnSpPr>
          <p:nvPr/>
        </p:nvCxnSpPr>
        <p:spPr>
          <a:xfrm flipV="1">
            <a:off x="2362200" y="4410164"/>
            <a:ext cx="876300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20" idx="1"/>
          </p:cNvCxnSpPr>
          <p:nvPr/>
        </p:nvCxnSpPr>
        <p:spPr>
          <a:xfrm flipH="1" flipV="1">
            <a:off x="5638800" y="3200403"/>
            <a:ext cx="1447800" cy="20079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7086600" y="2524035"/>
            <a:ext cx="1905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2. Select digests’ frequency (summary of Yammer network messages by email)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854700" y="379511"/>
            <a:ext cx="33655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New notifications are displayed in this icon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107811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7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524000"/>
            <a:ext cx="7543800" cy="471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dirty="0">
                <a:latin typeface="Calibri" charset="0"/>
              </a:rPr>
              <a:t>What </a:t>
            </a:r>
            <a:r>
              <a:rPr lang="en-US" dirty="0" smtClean="0">
                <a:latin typeface="Calibri" charset="0"/>
              </a:rPr>
              <a:t>direct messages </a:t>
            </a:r>
            <a:br>
              <a:rPr lang="en-US" dirty="0" smtClean="0">
                <a:latin typeface="Calibri" charset="0"/>
              </a:rPr>
            </a:br>
            <a:r>
              <a:rPr lang="en-US" dirty="0" smtClean="0">
                <a:latin typeface="Calibri" charset="0"/>
              </a:rPr>
              <a:t>do </a:t>
            </a:r>
            <a:r>
              <a:rPr lang="en-US" dirty="0">
                <a:latin typeface="Calibri" charset="0"/>
              </a:rPr>
              <a:t>I </a:t>
            </a:r>
            <a:r>
              <a:rPr lang="en-US" dirty="0" smtClean="0">
                <a:latin typeface="Calibri" charset="0"/>
              </a:rPr>
              <a:t>want to receive?</a:t>
            </a:r>
            <a:endParaRPr lang="en-US" dirty="0">
              <a:latin typeface="Calibri" charset="0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1828800" y="5486400"/>
            <a:ext cx="990600" cy="158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1905000" y="3881437"/>
            <a:ext cx="990600" cy="995363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81000" y="3178789"/>
            <a:ext cx="152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1. Click ‘subscribe to feeds’ to open this menu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04800" y="4864714"/>
            <a:ext cx="152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  <a:r>
              <a:rPr lang="en-US" dirty="0" smtClean="0"/>
              <a:t>. Select what messages to receive by email or else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2218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0"/>
            <a:ext cx="8412478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076188"/>
            <a:ext cx="8444198" cy="5277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598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Select your applications (phone etc.)</a:t>
            </a:r>
            <a:br>
              <a:rPr lang="en-US" dirty="0" smtClean="0"/>
            </a:br>
            <a:r>
              <a:rPr lang="en-US" dirty="0" smtClean="0"/>
              <a:t>and other preferences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 flipH="1" flipV="1">
            <a:off x="2286000" y="1828802"/>
            <a:ext cx="2438400" cy="30479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2" idx="2"/>
          </p:cNvCxnSpPr>
          <p:nvPr/>
        </p:nvCxnSpPr>
        <p:spPr>
          <a:xfrm flipH="1">
            <a:off x="2133600" y="3102828"/>
            <a:ext cx="2514600" cy="207877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5184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Understanding </a:t>
            </a:r>
            <a:r>
              <a:rPr lang="en-US" b="1" dirty="0" smtClean="0">
                <a:solidFill>
                  <a:srgbClr val="0070C0"/>
                </a:solidFill>
              </a:rPr>
              <a:t>What is Yammer?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Getting </a:t>
            </a:r>
            <a:r>
              <a:rPr lang="en-US" b="1" dirty="0" smtClean="0">
                <a:solidFill>
                  <a:srgbClr val="0070C0"/>
                </a:solidFill>
              </a:rPr>
              <a:t>set up on Yammer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Understanding the basics: how it works / </a:t>
            </a:r>
            <a:r>
              <a:rPr lang="en-US" b="1" dirty="0" smtClean="0">
                <a:solidFill>
                  <a:srgbClr val="0070C0"/>
                </a:solidFill>
              </a:rPr>
              <a:t>the </a:t>
            </a:r>
            <a:r>
              <a:rPr lang="en-US" b="1" dirty="0" smtClean="0">
                <a:solidFill>
                  <a:srgbClr val="0070C0"/>
                </a:solidFill>
              </a:rPr>
              <a:t>system</a:t>
            </a:r>
            <a:endParaRPr lang="en-US" b="1" dirty="0" smtClean="0">
              <a:solidFill>
                <a:srgbClr val="0070C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Using Yammer by email / </a:t>
            </a:r>
            <a:r>
              <a:rPr lang="en-US" b="1" dirty="0">
                <a:solidFill>
                  <a:srgbClr val="0070C0"/>
                </a:solidFill>
              </a:rPr>
              <a:t>the </a:t>
            </a:r>
            <a:r>
              <a:rPr lang="en-US" b="1" dirty="0" smtClean="0">
                <a:solidFill>
                  <a:srgbClr val="0070C0"/>
                </a:solidFill>
              </a:rPr>
              <a:t>message workaround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Working </a:t>
            </a:r>
            <a:r>
              <a:rPr lang="en-US" dirty="0" smtClean="0"/>
              <a:t>out the basics: how to make it work for you / </a:t>
            </a:r>
            <a:r>
              <a:rPr lang="en-US" b="1" dirty="0" smtClean="0">
                <a:solidFill>
                  <a:srgbClr val="0070C0"/>
                </a:solidFill>
              </a:rPr>
              <a:t>your practice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Additional </a:t>
            </a:r>
            <a:r>
              <a:rPr lang="en-US" dirty="0" smtClean="0"/>
              <a:t>info: </a:t>
            </a:r>
            <a:r>
              <a:rPr lang="en-US" b="1" dirty="0" smtClean="0">
                <a:solidFill>
                  <a:srgbClr val="0070C0"/>
                </a:solidFill>
              </a:rPr>
              <a:t>troubleshooting, guidelines</a:t>
            </a: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b="1" dirty="0" smtClean="0">
                <a:solidFill>
                  <a:srgbClr val="0070C0"/>
                </a:solidFill>
              </a:rPr>
              <a:t>&amp; help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0406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352550" y="5105401"/>
            <a:ext cx="6400800" cy="1752600"/>
          </a:xfrm>
        </p:spPr>
        <p:txBody>
          <a:bodyPr/>
          <a:lstStyle/>
          <a:p>
            <a:r>
              <a:rPr lang="en-US" dirty="0" smtClean="0"/>
              <a:t>3. </a:t>
            </a:r>
            <a:r>
              <a:rPr lang="en-US" dirty="0"/>
              <a:t>Understanding the basics: how it works / </a:t>
            </a:r>
            <a:r>
              <a:rPr lang="en-US" b="1" dirty="0">
                <a:solidFill>
                  <a:srgbClr val="0070C0"/>
                </a:solidFill>
              </a:rPr>
              <a:t>the system</a:t>
            </a:r>
            <a:endParaRPr lang="en-GB" dirty="0"/>
          </a:p>
        </p:txBody>
      </p:sp>
      <p:pic>
        <p:nvPicPr>
          <p:cNvPr id="11266" name="Picture 2" descr="http://www.fileas-avocats.com/VERSION%20ANGLAISE/Droit_des_societes_-_Fusions_files/engrenage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542925"/>
            <a:ext cx="6715969" cy="4467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8473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14400" y="0"/>
            <a:ext cx="109728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2152650" y="457200"/>
            <a:ext cx="4019550" cy="6858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1371600" y="0"/>
            <a:ext cx="609600" cy="381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6019800" y="-19050"/>
            <a:ext cx="971550" cy="381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2" name="Group 11"/>
          <p:cNvGrpSpPr/>
          <p:nvPr/>
        </p:nvGrpSpPr>
        <p:grpSpPr>
          <a:xfrm>
            <a:off x="704850" y="-19050"/>
            <a:ext cx="7505700" cy="1733550"/>
            <a:chOff x="704850" y="-19050"/>
            <a:chExt cx="7505700" cy="1733550"/>
          </a:xfrm>
        </p:grpSpPr>
        <p:sp>
          <p:nvSpPr>
            <p:cNvPr id="4" name="Rectangle 3"/>
            <p:cNvSpPr/>
            <p:nvPr/>
          </p:nvSpPr>
          <p:spPr>
            <a:xfrm>
              <a:off x="704850" y="1333500"/>
              <a:ext cx="971550" cy="38100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7239000" y="-19050"/>
              <a:ext cx="971550" cy="38100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1" name="Rectangle 10"/>
          <p:cNvSpPr/>
          <p:nvPr/>
        </p:nvSpPr>
        <p:spPr>
          <a:xfrm>
            <a:off x="2162174" y="1304924"/>
            <a:ext cx="4010025" cy="55530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2971800" y="2514600"/>
            <a:ext cx="2514600" cy="1200329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Where it all happens: the news stream</a:t>
            </a:r>
          </a:p>
          <a:p>
            <a:pPr algn="ctr"/>
            <a:r>
              <a:rPr lang="en-US" b="1" dirty="0" smtClean="0"/>
              <a:t>(updates from the people you follow)</a:t>
            </a:r>
            <a:endParaRPr lang="en-GB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2705100" y="998756"/>
            <a:ext cx="3048000" cy="92333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Where you share updates (simple updates, polls, praises, questions and events)</a:t>
            </a:r>
            <a:endParaRPr lang="en-GB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2971800" y="1828800"/>
            <a:ext cx="2514600" cy="646331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Where you find &amp; can edit your profile</a:t>
            </a:r>
            <a:endParaRPr lang="en-GB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990600" y="785336"/>
            <a:ext cx="1714500" cy="1477328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Where you read important notifications and private messages</a:t>
            </a:r>
            <a:endParaRPr lang="en-GB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5219700" y="381000"/>
            <a:ext cx="2514600" cy="646331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Where you can check all networks you belong to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4150332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8" grpId="1" animBg="1"/>
      <p:bldP spid="9" grpId="0" animBg="1"/>
      <p:bldP spid="11" grpId="0" animBg="1"/>
      <p:bldP spid="11" grpId="1" animBg="1"/>
      <p:bldP spid="5" grpId="0" animBg="1"/>
      <p:bldP spid="5" grpId="1" animBg="1"/>
      <p:bldP spid="13" grpId="0" animBg="1"/>
      <p:bldP spid="13" grpId="1" animBg="1"/>
      <p:bldP spid="14" grpId="0" animBg="1"/>
      <p:bldP spid="14" grpId="1" animBg="1"/>
      <p:bldP spid="16" grpId="0" animBg="1"/>
      <p:bldP spid="16" grpId="1" animBg="1"/>
      <p:bldP spid="1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3. Basics: How it works</a:t>
            </a:r>
            <a:br>
              <a:rPr lang="en-US" dirty="0" smtClean="0"/>
            </a:br>
            <a:r>
              <a:rPr lang="en-US" dirty="0" smtClean="0"/>
              <a:t>(the system)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Work across </a:t>
            </a:r>
            <a:r>
              <a:rPr lang="en-US" u="sng" dirty="0" smtClean="0"/>
              <a:t>open</a:t>
            </a:r>
            <a:r>
              <a:rPr lang="en-US" dirty="0" smtClean="0"/>
              <a:t> </a:t>
            </a:r>
            <a:r>
              <a:rPr lang="en-US" b="1" dirty="0" smtClean="0"/>
              <a:t>networks</a:t>
            </a:r>
            <a:endParaRPr lang="en-US" dirty="0" smtClean="0"/>
          </a:p>
          <a:p>
            <a:r>
              <a:rPr lang="en-US" b="1" dirty="0" smtClean="0"/>
              <a:t>Follow </a:t>
            </a:r>
            <a:r>
              <a:rPr lang="en-US" dirty="0" smtClean="0"/>
              <a:t>others to see their updates</a:t>
            </a:r>
          </a:p>
          <a:p>
            <a:r>
              <a:rPr lang="en-US" dirty="0" smtClean="0"/>
              <a:t>Share </a:t>
            </a:r>
            <a:r>
              <a:rPr lang="en-US" b="1" dirty="0" smtClean="0"/>
              <a:t>updates </a:t>
            </a:r>
            <a:r>
              <a:rPr lang="en-US" dirty="0" smtClean="0"/>
              <a:t>about interesting work, links, questions, events, documents etc. </a:t>
            </a:r>
          </a:p>
          <a:p>
            <a:r>
              <a:rPr lang="en-US" dirty="0" smtClean="0"/>
              <a:t>Send each other direct </a:t>
            </a:r>
            <a:r>
              <a:rPr lang="en-US" b="1" dirty="0" smtClean="0"/>
              <a:t>messages </a:t>
            </a:r>
            <a:r>
              <a:rPr lang="en-US" dirty="0" smtClean="0"/>
              <a:t>for private conversations</a:t>
            </a:r>
          </a:p>
          <a:p>
            <a:r>
              <a:rPr lang="en-US" dirty="0" smtClean="0"/>
              <a:t>Upload </a:t>
            </a:r>
            <a:r>
              <a:rPr lang="en-US" b="1" dirty="0" smtClean="0"/>
              <a:t>files</a:t>
            </a:r>
            <a:r>
              <a:rPr lang="en-US" dirty="0" smtClean="0"/>
              <a:t>, pictures, videos, add links, and create </a:t>
            </a:r>
            <a:r>
              <a:rPr lang="en-US" b="1" dirty="0" smtClean="0"/>
              <a:t>pages </a:t>
            </a:r>
            <a:r>
              <a:rPr lang="en-US" dirty="0" smtClean="0"/>
              <a:t>(to keep important information)</a:t>
            </a:r>
          </a:p>
          <a:p>
            <a:r>
              <a:rPr lang="en-US" dirty="0" smtClean="0"/>
              <a:t>Follow the </a:t>
            </a:r>
            <a:r>
              <a:rPr lang="en-US" b="1" dirty="0" smtClean="0"/>
              <a:t>flow of messages </a:t>
            </a:r>
            <a:r>
              <a:rPr lang="en-US" dirty="0" smtClean="0"/>
              <a:t>on various media: on the web, via email, on a smartphone…</a:t>
            </a:r>
          </a:p>
        </p:txBody>
      </p:sp>
    </p:spTree>
    <p:extLst>
      <p:ext uri="{BB962C8B-B14F-4D97-AF65-F5344CB8AC3E}">
        <p14:creationId xmlns:p14="http://schemas.microsoft.com/office/powerpoint/2010/main" val="66746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Follow </a:t>
            </a:r>
            <a:r>
              <a:rPr lang="en-US" dirty="0" smtClean="0"/>
              <a:t>others </a:t>
            </a:r>
            <a:r>
              <a:rPr lang="en-US" dirty="0"/>
              <a:t>to see their updates </a:t>
            </a:r>
            <a:r>
              <a:rPr lang="en-US" dirty="0" smtClean="0"/>
              <a:t>(s</a:t>
            </a:r>
            <a:r>
              <a:rPr lang="en-US" dirty="0" smtClean="0">
                <a:latin typeface="Calibri" charset="0"/>
              </a:rPr>
              <a:t>elect </a:t>
            </a:r>
            <a:r>
              <a:rPr lang="en-US" dirty="0">
                <a:latin typeface="Calibri" charset="0"/>
              </a:rPr>
              <a:t>who you </a:t>
            </a:r>
            <a:r>
              <a:rPr lang="en-US" dirty="0" smtClean="0">
                <a:latin typeface="Calibri" charset="0"/>
              </a:rPr>
              <a:t>follow!)</a:t>
            </a:r>
            <a:endParaRPr lang="en-US" dirty="0">
              <a:latin typeface="Calibri" charset="0"/>
            </a:endParaRP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>
              <a:latin typeface="Calibri" charset="0"/>
            </a:endParaRPr>
          </a:p>
        </p:txBody>
      </p:sp>
      <p:pic>
        <p:nvPicPr>
          <p:cNvPr id="922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00200"/>
            <a:ext cx="8382000" cy="523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Arrow Connector 4"/>
          <p:cNvCxnSpPr>
            <a:stCxn id="6" idx="2"/>
          </p:cNvCxnSpPr>
          <p:nvPr/>
        </p:nvCxnSpPr>
        <p:spPr>
          <a:xfrm>
            <a:off x="1295400" y="4495800"/>
            <a:ext cx="0" cy="76358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ounded Rectangle 5"/>
          <p:cNvSpPr/>
          <p:nvPr/>
        </p:nvSpPr>
        <p:spPr>
          <a:xfrm>
            <a:off x="381000" y="3657600"/>
            <a:ext cx="1828800" cy="838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BE SELECTIVE WHO TO FOLLOW</a:t>
            </a:r>
          </a:p>
        </p:txBody>
      </p:sp>
    </p:spTree>
    <p:extLst>
      <p:ext uri="{BB962C8B-B14F-4D97-AF65-F5344CB8AC3E}">
        <p14:creationId xmlns:p14="http://schemas.microsoft.com/office/powerpoint/2010/main" val="1677084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 smtClean="0">
                <a:latin typeface="Calibri" charset="0"/>
              </a:rPr>
              <a:t>Select who you follow</a:t>
            </a:r>
            <a:endParaRPr lang="en-US" dirty="0">
              <a:latin typeface="Calibri" charset="0"/>
            </a:endParaRPr>
          </a:p>
        </p:txBody>
      </p:sp>
      <p:pic>
        <p:nvPicPr>
          <p:cNvPr id="1024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600200"/>
            <a:ext cx="7391400" cy="461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ounded Rectangle 4"/>
          <p:cNvSpPr/>
          <p:nvPr/>
        </p:nvSpPr>
        <p:spPr>
          <a:xfrm>
            <a:off x="7162800" y="533400"/>
            <a:ext cx="1828800" cy="838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BE SELECTIVE WHO TO FOLLOW</a:t>
            </a:r>
          </a:p>
        </p:txBody>
      </p:sp>
      <p:cxnSp>
        <p:nvCxnSpPr>
          <p:cNvPr id="6" name="Straight Arrow Connector 5"/>
          <p:cNvCxnSpPr>
            <a:stCxn id="5" idx="2"/>
          </p:cNvCxnSpPr>
          <p:nvPr/>
        </p:nvCxnSpPr>
        <p:spPr>
          <a:xfrm flipH="1">
            <a:off x="7848600" y="1371600"/>
            <a:ext cx="228600" cy="13716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9403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05000" y="1200150"/>
            <a:ext cx="13716000" cy="857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457200" y="76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Share </a:t>
            </a:r>
            <a:r>
              <a:rPr lang="en-US" b="1" dirty="0" smtClean="0"/>
              <a:t>updates </a:t>
            </a:r>
            <a:r>
              <a:rPr lang="en-US" dirty="0" smtClean="0"/>
              <a:t>about interesting </a:t>
            </a:r>
            <a:r>
              <a:rPr lang="en-US" dirty="0"/>
              <a:t>work</a:t>
            </a:r>
            <a:r>
              <a:rPr lang="en-US" dirty="0" smtClean="0"/>
              <a:t>, polls, links</a:t>
            </a:r>
            <a:r>
              <a:rPr lang="en-US" dirty="0"/>
              <a:t>, questions, </a:t>
            </a:r>
            <a:r>
              <a:rPr lang="en-US" dirty="0" smtClean="0"/>
              <a:t>events </a:t>
            </a:r>
            <a:r>
              <a:rPr lang="en-US" dirty="0" err="1" smtClean="0"/>
              <a:t>etc</a:t>
            </a:r>
            <a:endParaRPr lang="en-US" dirty="0">
              <a:latin typeface="Calibri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905000" y="2286001"/>
            <a:ext cx="5105400" cy="8382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3200400" y="1066800"/>
            <a:ext cx="2133600" cy="1638301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4953000" y="990600"/>
            <a:ext cx="1066800" cy="14478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2286000" y="1066800"/>
            <a:ext cx="1524000" cy="13716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>
            <a:off x="6172200" y="990600"/>
            <a:ext cx="762000" cy="14478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9861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57200" y="76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Send </a:t>
            </a:r>
            <a:r>
              <a:rPr lang="en-US" dirty="0"/>
              <a:t>each other direct </a:t>
            </a:r>
            <a:r>
              <a:rPr lang="en-US" b="1" dirty="0"/>
              <a:t>messages </a:t>
            </a:r>
            <a:r>
              <a:rPr lang="en-US" dirty="0"/>
              <a:t>for private conversations</a:t>
            </a:r>
            <a:endParaRPr lang="en-US" dirty="0">
              <a:latin typeface="Calibri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52600" y="1190625"/>
            <a:ext cx="13716000" cy="857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362450" y="2209800"/>
            <a:ext cx="33337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1. Select who you want to write to (multiple recipients possible)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248400" y="3276600"/>
            <a:ext cx="228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  <a:r>
              <a:rPr lang="en-US" dirty="0" smtClean="0"/>
              <a:t>. Type your message in the main box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4876800" y="3599765"/>
            <a:ext cx="1447800" cy="210235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2743200" y="2561540"/>
            <a:ext cx="1676400" cy="56266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5014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57200" y="76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Upload </a:t>
            </a:r>
            <a:r>
              <a:rPr lang="en-US" b="1" dirty="0"/>
              <a:t>files</a:t>
            </a:r>
            <a:r>
              <a:rPr lang="en-US" dirty="0"/>
              <a:t>, pictures, </a:t>
            </a:r>
            <a:r>
              <a:rPr lang="en-US" dirty="0" smtClean="0"/>
              <a:t>videos and create </a:t>
            </a:r>
            <a:r>
              <a:rPr lang="en-US" b="1" dirty="0" smtClean="0"/>
              <a:t>pages </a:t>
            </a:r>
            <a:r>
              <a:rPr lang="en-US" dirty="0" smtClean="0"/>
              <a:t>(to keep important information)</a:t>
            </a:r>
            <a:endParaRPr lang="en-US" dirty="0">
              <a:latin typeface="Calibri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05000" y="1200150"/>
            <a:ext cx="13716000" cy="857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>
            <a:off x="2667000" y="609600"/>
            <a:ext cx="0" cy="4267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8701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57200" y="76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Create </a:t>
            </a:r>
            <a:r>
              <a:rPr lang="en-US" b="1" dirty="0" smtClean="0"/>
              <a:t>pages </a:t>
            </a:r>
            <a:r>
              <a:rPr lang="en-US" dirty="0" smtClean="0"/>
              <a:t>(to keep important information)</a:t>
            </a:r>
            <a:endParaRPr lang="en-US" dirty="0">
              <a:latin typeface="Calibri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05000" y="1219200"/>
            <a:ext cx="12801600" cy="800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371600" y="5257800"/>
            <a:ext cx="1828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1. Select ‘pages’ in your apps menu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685800" y="4982260"/>
            <a:ext cx="1143000" cy="27554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953000" y="16764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  <a:r>
              <a:rPr lang="en-US" dirty="0" smtClean="0"/>
              <a:t>. Create a page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6553200" y="1981200"/>
            <a:ext cx="1676400" cy="3810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5014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57200" y="76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F</a:t>
            </a:r>
            <a:r>
              <a:rPr lang="en-US" dirty="0"/>
              <a:t>ollow the </a:t>
            </a:r>
            <a:r>
              <a:rPr lang="en-US" b="1" dirty="0"/>
              <a:t>flow of messages </a:t>
            </a:r>
            <a:r>
              <a:rPr lang="en-US" dirty="0"/>
              <a:t>on various media: on the web, via email, on a smartphone</a:t>
            </a:r>
            <a:r>
              <a:rPr lang="en-US" dirty="0" smtClean="0"/>
              <a:t>…</a:t>
            </a:r>
            <a:endParaRPr lang="en-US" dirty="0">
              <a:latin typeface="Calibri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95400" y="1066800"/>
            <a:ext cx="11734800" cy="73342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Content Placeholder 4"/>
          <p:cNvSpPr txBox="1">
            <a:spLocks/>
          </p:cNvSpPr>
          <p:nvPr/>
        </p:nvSpPr>
        <p:spPr>
          <a:xfrm>
            <a:off x="1752600" y="4495800"/>
            <a:ext cx="5867400" cy="685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dirty="0" smtClean="0"/>
              <a:t>Through various ‘applications’ </a:t>
            </a:r>
          </a:p>
          <a:p>
            <a:pPr marL="0" indent="0">
              <a:buNone/>
            </a:pPr>
            <a:r>
              <a:rPr lang="en-US" sz="3600" dirty="0" smtClean="0"/>
              <a:t>(under your profile)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1676400" y="3581400"/>
            <a:ext cx="3886200" cy="1066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5014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447800" y="5105400"/>
            <a:ext cx="6400800" cy="1752600"/>
          </a:xfrm>
        </p:spPr>
        <p:txBody>
          <a:bodyPr/>
          <a:lstStyle/>
          <a:p>
            <a:r>
              <a:rPr lang="en-US" dirty="0"/>
              <a:t>1. What is Yammer?</a:t>
            </a:r>
            <a:endParaRPr lang="en-GB" dirty="0"/>
          </a:p>
        </p:txBody>
      </p:sp>
      <p:pic>
        <p:nvPicPr>
          <p:cNvPr id="3074" name="Picture 2" descr="http://km4meu.files.wordpress.com/2012/01/yammer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1066800"/>
            <a:ext cx="3962400" cy="3929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0591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3. Basics: How it works</a:t>
            </a:r>
            <a:br>
              <a:rPr lang="en-US" dirty="0" smtClean="0"/>
            </a:br>
            <a:r>
              <a:rPr lang="en-US" dirty="0" smtClean="0"/>
              <a:t>(the system)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Use </a:t>
            </a:r>
            <a:r>
              <a:rPr lang="en-US" b="1" dirty="0" smtClean="0">
                <a:hlinkClick r:id="rId2" action="ppaction://hlinksldjump"/>
              </a:rPr>
              <a:t>Topics</a:t>
            </a:r>
            <a:r>
              <a:rPr lang="en-US" b="1" dirty="0" smtClean="0"/>
              <a:t> </a:t>
            </a:r>
            <a:r>
              <a:rPr lang="en-US" dirty="0" smtClean="0"/>
              <a:t>(with </a:t>
            </a:r>
            <a:r>
              <a:rPr lang="en-US" b="1" dirty="0" smtClean="0">
                <a:solidFill>
                  <a:srgbClr val="FF0000"/>
                </a:solidFill>
              </a:rPr>
              <a:t># </a:t>
            </a:r>
            <a:r>
              <a:rPr lang="en-US" dirty="0" smtClean="0"/>
              <a:t>e.g. #innovation) to find all content and conversations related to specific topics</a:t>
            </a:r>
          </a:p>
          <a:p>
            <a:r>
              <a:rPr lang="en-US" dirty="0" smtClean="0"/>
              <a:t>Notify </a:t>
            </a:r>
            <a:r>
              <a:rPr lang="en-US" b="1" dirty="0" smtClean="0"/>
              <a:t>People </a:t>
            </a:r>
            <a:r>
              <a:rPr lang="en-US" dirty="0" smtClean="0"/>
              <a:t>can be notified when they’re mentioned with </a:t>
            </a:r>
            <a:r>
              <a:rPr lang="en-US" b="1" dirty="0" smtClean="0">
                <a:solidFill>
                  <a:srgbClr val="FF0000"/>
                </a:solidFill>
              </a:rPr>
              <a:t>@</a:t>
            </a:r>
            <a:r>
              <a:rPr lang="en-US" dirty="0" smtClean="0"/>
              <a:t> (e.g. @</a:t>
            </a:r>
            <a:r>
              <a:rPr lang="en-US" dirty="0" err="1" smtClean="0"/>
              <a:t>eleborgne</a:t>
            </a:r>
            <a:r>
              <a:rPr lang="en-US" dirty="0" smtClean="0"/>
              <a:t>). Just typing name suffices (Yammer turns them into links)</a:t>
            </a:r>
          </a:p>
          <a:p>
            <a:r>
              <a:rPr lang="en-US" dirty="0" smtClean="0"/>
              <a:t>Find all </a:t>
            </a:r>
            <a:r>
              <a:rPr lang="en-US" b="1" dirty="0" smtClean="0"/>
              <a:t>content collections </a:t>
            </a:r>
            <a:r>
              <a:rPr lang="en-US" dirty="0" smtClean="0"/>
              <a:t>links, topics, files etc. in one place</a:t>
            </a:r>
          </a:p>
          <a:p>
            <a:pPr marL="0" indent="0">
              <a:buNone/>
            </a:pPr>
            <a:r>
              <a:rPr lang="en-US" i="1" dirty="0" smtClean="0"/>
              <a:t>And again:</a:t>
            </a:r>
          </a:p>
          <a:p>
            <a:r>
              <a:rPr lang="en-US" dirty="0" smtClean="0"/>
              <a:t>Having an updated </a:t>
            </a:r>
            <a:r>
              <a:rPr lang="en-US" b="1" dirty="0" smtClean="0">
                <a:hlinkClick r:id="" action="ppaction://noaction"/>
              </a:rPr>
              <a:t>profile</a:t>
            </a:r>
            <a:r>
              <a:rPr lang="en-US" b="1" dirty="0" smtClean="0"/>
              <a:t> </a:t>
            </a:r>
            <a:r>
              <a:rPr lang="en-US" dirty="0" smtClean="0"/>
              <a:t>matters to know who is who – </a:t>
            </a:r>
            <a:r>
              <a:rPr lang="en-US" dirty="0" smtClean="0">
                <a:hlinkClick r:id="rId3" action="ppaction://hlinksldjump"/>
              </a:rPr>
              <a:t>update your profile</a:t>
            </a:r>
            <a:r>
              <a:rPr lang="en-US" dirty="0" smtClean="0"/>
              <a:t>!</a:t>
            </a:r>
          </a:p>
          <a:p>
            <a:r>
              <a:rPr lang="en-US" dirty="0" smtClean="0"/>
              <a:t>Notifications help manage traffic: adjust your</a:t>
            </a:r>
            <a:r>
              <a:rPr lang="en-US" dirty="0" smtClean="0">
                <a:hlinkClick r:id="" action="ppaction://noaction"/>
              </a:rPr>
              <a:t> account</a:t>
            </a:r>
            <a:r>
              <a:rPr lang="en-US" dirty="0" smtClean="0"/>
              <a:t>’s </a:t>
            </a:r>
            <a:r>
              <a:rPr lang="en-US" b="1" dirty="0" smtClean="0">
                <a:hlinkClick r:id="" action="ppaction://noaction"/>
              </a:rPr>
              <a:t>notifications</a:t>
            </a:r>
            <a:r>
              <a:rPr lang="en-US" b="1" dirty="0" smtClean="0"/>
              <a:t> </a:t>
            </a:r>
            <a:r>
              <a:rPr lang="en-US" dirty="0" smtClean="0"/>
              <a:t>for each of your </a:t>
            </a:r>
            <a:r>
              <a:rPr lang="en-US" dirty="0" smtClean="0">
                <a:hlinkClick r:id="rId4" action="ppaction://hlinksldjump"/>
              </a:rPr>
              <a:t>networks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06581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2050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9728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6200" y="3352800"/>
            <a:ext cx="1143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Find common topics</a:t>
            </a:r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1066800" y="3810000"/>
            <a:ext cx="685800" cy="914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ontent Placeholder 4"/>
          <p:cNvSpPr txBox="1">
            <a:spLocks/>
          </p:cNvSpPr>
          <p:nvPr/>
        </p:nvSpPr>
        <p:spPr>
          <a:xfrm>
            <a:off x="2819400" y="4800600"/>
            <a:ext cx="6553200" cy="19050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Use </a:t>
            </a:r>
            <a:r>
              <a:rPr lang="en-US" b="1" dirty="0" smtClean="0">
                <a:hlinkClick r:id="rId4" action="ppaction://hlinksldjump"/>
              </a:rPr>
              <a:t>Topics</a:t>
            </a:r>
            <a:r>
              <a:rPr lang="en-US" b="1" dirty="0" smtClean="0"/>
              <a:t> </a:t>
            </a:r>
            <a:r>
              <a:rPr lang="en-US" dirty="0" smtClean="0"/>
              <a:t>(keywords) They help find all content related to specific topics. Add a topic to a message with </a:t>
            </a:r>
            <a:r>
              <a:rPr lang="en-US" b="1" dirty="0" smtClean="0">
                <a:solidFill>
                  <a:srgbClr val="FF0000"/>
                </a:solidFill>
              </a:rPr>
              <a:t>#</a:t>
            </a:r>
            <a:r>
              <a:rPr lang="en-US" dirty="0" smtClean="0"/>
              <a:t> (e.g. #Yammer)</a:t>
            </a:r>
          </a:p>
        </p:txBody>
      </p:sp>
    </p:spTree>
    <p:extLst>
      <p:ext uri="{BB962C8B-B14F-4D97-AF65-F5344CB8AC3E}">
        <p14:creationId xmlns:p14="http://schemas.microsoft.com/office/powerpoint/2010/main" val="3198895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81200" y="990600"/>
            <a:ext cx="13716000" cy="857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457200" y="76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Notify people when it concerns them</a:t>
            </a:r>
            <a:endParaRPr lang="en-US" dirty="0">
              <a:latin typeface="Calibri" charset="0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3124200" y="914400"/>
            <a:ext cx="1371600" cy="1600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3429000" y="838200"/>
            <a:ext cx="2667000" cy="1371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2362200" y="838200"/>
            <a:ext cx="457200" cy="1143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3581400" y="2286000"/>
            <a:ext cx="2743200" cy="228600"/>
          </a:xfrm>
          <a:prstGeom prst="straightConnector1">
            <a:avLst/>
          </a:prstGeom>
          <a:ln w="12700"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3849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81200" y="1143000"/>
            <a:ext cx="12725400" cy="795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457200" y="76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Find all </a:t>
            </a:r>
            <a:r>
              <a:rPr lang="en-US" b="1" dirty="0" smtClean="0"/>
              <a:t>content </a:t>
            </a:r>
            <a:r>
              <a:rPr lang="en-US" dirty="0" smtClean="0"/>
              <a:t>collections </a:t>
            </a:r>
          </a:p>
          <a:p>
            <a:r>
              <a:rPr lang="en-US" dirty="0" smtClean="0"/>
              <a:t>in one place</a:t>
            </a:r>
            <a:endParaRPr lang="en-US" dirty="0">
              <a:latin typeface="Calibri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6477000" y="609600"/>
            <a:ext cx="1524000" cy="12954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182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352550" y="5105401"/>
            <a:ext cx="6400800" cy="1752600"/>
          </a:xfrm>
        </p:spPr>
        <p:txBody>
          <a:bodyPr/>
          <a:lstStyle/>
          <a:p>
            <a:r>
              <a:rPr lang="en-US" dirty="0" smtClean="0"/>
              <a:t>4. Using Yammer by email / </a:t>
            </a:r>
            <a:r>
              <a:rPr lang="en-US" b="1" dirty="0" smtClean="0">
                <a:solidFill>
                  <a:srgbClr val="0070C0"/>
                </a:solidFill>
              </a:rPr>
              <a:t>The message workaround</a:t>
            </a:r>
            <a:endParaRPr lang="en-GB" dirty="0"/>
          </a:p>
        </p:txBody>
      </p:sp>
      <p:pic>
        <p:nvPicPr>
          <p:cNvPr id="1026" name="Picture 2" descr="http://alliancecounseling.com/wp-content/uploads/2012/03/Email-Lists-Canada-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42876"/>
            <a:ext cx="4495800" cy="4891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8880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4</a:t>
            </a:r>
            <a:r>
              <a:rPr lang="en-US" dirty="0" smtClean="0"/>
              <a:t>. Yammer by email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Select your email preferences (notifications) for each Yammer network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Decide if you want to receive daily/weekly digests (or not) or instant email notifications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Select the type of changes you want to be notified about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For instant email notifications, select which groups (in the network) you want to receive instant emails from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Answer by email to individual emails or to email digests (the latter help)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42449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0" y="-28575"/>
            <a:ext cx="10940143" cy="68375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" name="Straight Arrow Connector 2"/>
          <p:cNvCxnSpPr/>
          <p:nvPr/>
        </p:nvCxnSpPr>
        <p:spPr>
          <a:xfrm>
            <a:off x="762000" y="2209800"/>
            <a:ext cx="838200" cy="381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76200" y="1066800"/>
            <a:ext cx="152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1. Click </a:t>
            </a:r>
            <a:r>
              <a:rPr lang="en-US" b="1" dirty="0" smtClean="0">
                <a:solidFill>
                  <a:srgbClr val="FF0000"/>
                </a:solidFill>
              </a:rPr>
              <a:t>Notifications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(while editing your profile)</a:t>
            </a:r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886200" y="1138237"/>
            <a:ext cx="5334000" cy="995363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4. Yammer by email: Set </a:t>
            </a:r>
            <a:r>
              <a:rPr lang="en-US" dirty="0" smtClean="0"/>
              <a:t>your </a:t>
            </a:r>
            <a:r>
              <a:rPr lang="en-US" dirty="0" smtClean="0"/>
              <a:t>general email notifications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62000" y="4978758"/>
            <a:ext cx="152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4. </a:t>
            </a:r>
            <a:r>
              <a:rPr lang="en-US" dirty="0" smtClean="0"/>
              <a:t>Select </a:t>
            </a:r>
            <a:r>
              <a:rPr lang="en-US" b="1" dirty="0" smtClean="0">
                <a:solidFill>
                  <a:srgbClr val="FF0000"/>
                </a:solidFill>
              </a:rPr>
              <a:t>what changes </a:t>
            </a:r>
            <a:r>
              <a:rPr lang="en-US" dirty="0" smtClean="0"/>
              <a:t>you want to be notified about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590800" y="0"/>
            <a:ext cx="228600" cy="2952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Arrow Connector 9"/>
          <p:cNvCxnSpPr>
            <a:endCxn id="9" idx="3"/>
          </p:cNvCxnSpPr>
          <p:nvPr/>
        </p:nvCxnSpPr>
        <p:spPr>
          <a:xfrm flipH="1" flipV="1">
            <a:off x="2819400" y="147638"/>
            <a:ext cx="3048000" cy="385762"/>
          </a:xfrm>
          <a:prstGeom prst="straightConnector1">
            <a:avLst/>
          </a:prstGeom>
          <a:ln w="12700"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8" idx="3"/>
          </p:cNvCxnSpPr>
          <p:nvPr/>
        </p:nvCxnSpPr>
        <p:spPr>
          <a:xfrm flipV="1">
            <a:off x="2286000" y="4419600"/>
            <a:ext cx="876300" cy="115932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20" idx="0"/>
          </p:cNvCxnSpPr>
          <p:nvPr/>
        </p:nvCxnSpPr>
        <p:spPr>
          <a:xfrm flipH="1" flipV="1">
            <a:off x="5638800" y="3200404"/>
            <a:ext cx="2400300" cy="45719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7086600" y="3657600"/>
            <a:ext cx="1905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  <a:r>
              <a:rPr lang="en-US" dirty="0" smtClean="0"/>
              <a:t>. You can receive </a:t>
            </a:r>
            <a:r>
              <a:rPr lang="en-US" b="1" dirty="0" smtClean="0">
                <a:solidFill>
                  <a:srgbClr val="FF0000"/>
                </a:solidFill>
              </a:rPr>
              <a:t>digests</a:t>
            </a:r>
            <a:r>
              <a:rPr lang="en-US" dirty="0"/>
              <a:t> </a:t>
            </a:r>
            <a:r>
              <a:rPr lang="en-US" dirty="0" smtClean="0"/>
              <a:t>– select the</a:t>
            </a:r>
            <a:r>
              <a:rPr lang="en-US" dirty="0" smtClean="0"/>
              <a:t> </a:t>
            </a:r>
            <a:r>
              <a:rPr lang="en-US" dirty="0" smtClean="0"/>
              <a:t>frequency (summary of Yammer network messages by email)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854700" y="379511"/>
            <a:ext cx="33655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New notifications are displayed in this icon</a:t>
            </a:r>
            <a:endParaRPr lang="en-US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762000" y="3200403"/>
            <a:ext cx="1524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2. </a:t>
            </a:r>
            <a:r>
              <a:rPr lang="en-US" dirty="0" smtClean="0"/>
              <a:t>Select </a:t>
            </a:r>
            <a:r>
              <a:rPr lang="en-US" b="1" dirty="0" smtClean="0">
                <a:solidFill>
                  <a:srgbClr val="FF0000"/>
                </a:solidFill>
              </a:rPr>
              <a:t>the network</a:t>
            </a:r>
            <a:r>
              <a:rPr lang="en-US" dirty="0" smtClean="0"/>
              <a:t> for which you </a:t>
            </a:r>
            <a:r>
              <a:rPr lang="en-US" dirty="0" smtClean="0"/>
              <a:t>want to </a:t>
            </a:r>
            <a:r>
              <a:rPr lang="en-US" dirty="0" smtClean="0"/>
              <a:t>set  notifications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9687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7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524000"/>
            <a:ext cx="7543800" cy="471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dirty="0" smtClean="0">
                <a:latin typeface="Calibri" charset="0"/>
              </a:rPr>
              <a:t>4. Yammer by email: instant emails (feeds in </a:t>
            </a:r>
            <a:r>
              <a:rPr lang="en-US" dirty="0" smtClean="0">
                <a:solidFill>
                  <a:srgbClr val="FF0000"/>
                </a:solidFill>
                <a:latin typeface="Calibri" charset="0"/>
              </a:rPr>
              <a:t>real time</a:t>
            </a:r>
            <a:r>
              <a:rPr lang="en-US" dirty="0" smtClean="0">
                <a:latin typeface="Calibri" charset="0"/>
              </a:rPr>
              <a:t>)</a:t>
            </a:r>
            <a:endParaRPr lang="en-US" dirty="0">
              <a:latin typeface="Calibri" charset="0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1828800" y="5486400"/>
            <a:ext cx="990600" cy="158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1905000" y="3881437"/>
            <a:ext cx="990600" cy="995363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81000" y="3178789"/>
            <a:ext cx="152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1. Click ‘subscribe to feeds’ to open this menu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04800" y="4864714"/>
            <a:ext cx="152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  <a:r>
              <a:rPr lang="en-US" dirty="0" smtClean="0"/>
              <a:t>. Select what messages to receive by email or else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9367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0" y="-736600"/>
            <a:ext cx="12192000" cy="76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895600" y="12700"/>
            <a:ext cx="5791200" cy="1143000"/>
          </a:xfrm>
        </p:spPr>
        <p:txBody>
          <a:bodyPr>
            <a:noAutofit/>
          </a:bodyPr>
          <a:lstStyle/>
          <a:p>
            <a:r>
              <a:rPr lang="en-US" sz="3600" dirty="0" smtClean="0">
                <a:latin typeface="Calibri" charset="0"/>
              </a:rPr>
              <a:t>4</a:t>
            </a:r>
            <a:r>
              <a:rPr lang="en-US" sz="3600" dirty="0">
                <a:latin typeface="Calibri" charset="0"/>
              </a:rPr>
              <a:t>. Yammer by email: instant emails (feeds in </a:t>
            </a:r>
            <a:r>
              <a:rPr lang="en-US" sz="3600" dirty="0">
                <a:solidFill>
                  <a:srgbClr val="FF0000"/>
                </a:solidFill>
                <a:latin typeface="Calibri" charset="0"/>
              </a:rPr>
              <a:t>real time</a:t>
            </a:r>
            <a:r>
              <a:rPr lang="en-US" sz="3600" dirty="0">
                <a:latin typeface="Calibri" charset="0"/>
              </a:rPr>
              <a:t>)</a:t>
            </a:r>
            <a:endParaRPr lang="en-US" sz="3600" dirty="0"/>
          </a:p>
        </p:txBody>
      </p:sp>
      <p:cxnSp>
        <p:nvCxnSpPr>
          <p:cNvPr id="6" name="Straight Arrow Connector 5"/>
          <p:cNvCxnSpPr>
            <a:stCxn id="7" idx="1"/>
          </p:cNvCxnSpPr>
          <p:nvPr/>
        </p:nvCxnSpPr>
        <p:spPr>
          <a:xfrm flipH="1" flipV="1">
            <a:off x="3810000" y="2819404"/>
            <a:ext cx="2209800" cy="553993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019800" y="2219235"/>
            <a:ext cx="2209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1. Click ‘subscribe to feeds’ to open this </a:t>
            </a:r>
            <a:r>
              <a:rPr lang="en-US" dirty="0" smtClean="0"/>
              <a:t>menu (in the case presented here: ALL types of messages specified above will be sent by email instantly)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152900" y="4876800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  <a:r>
              <a:rPr lang="en-US" dirty="0" smtClean="0"/>
              <a:t>. Validate your choices</a:t>
            </a:r>
            <a:endParaRPr lang="en-US" dirty="0"/>
          </a:p>
        </p:txBody>
      </p:sp>
      <p:cxnSp>
        <p:nvCxnSpPr>
          <p:cNvPr id="11" name="Straight Arrow Connector 10"/>
          <p:cNvCxnSpPr>
            <a:stCxn id="10" idx="1"/>
          </p:cNvCxnSpPr>
          <p:nvPr/>
        </p:nvCxnSpPr>
        <p:spPr>
          <a:xfrm flipH="1">
            <a:off x="1219200" y="5199966"/>
            <a:ext cx="2933700" cy="743634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4924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8100" y="0"/>
            <a:ext cx="13716000" cy="857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143000" y="1371600"/>
            <a:ext cx="8610600" cy="1143000"/>
          </a:xfrm>
        </p:spPr>
        <p:txBody>
          <a:bodyPr>
            <a:noAutofit/>
          </a:bodyPr>
          <a:lstStyle/>
          <a:p>
            <a:r>
              <a:rPr lang="en-US" sz="3200" b="1" dirty="0"/>
              <a:t>4</a:t>
            </a:r>
            <a:r>
              <a:rPr lang="en-US" sz="3200" b="1" dirty="0" smtClean="0"/>
              <a:t>. Yammer by email: answering individual emails</a:t>
            </a:r>
            <a:endParaRPr lang="en-US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181600" y="2286000"/>
            <a:ext cx="274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1. </a:t>
            </a:r>
            <a:r>
              <a:rPr lang="en-US" dirty="0" smtClean="0"/>
              <a:t>You receive email notifications like this one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673600" y="4876800"/>
            <a:ext cx="220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  <a:r>
              <a:rPr lang="en-US" dirty="0" smtClean="0"/>
              <a:t>. Reply directly to the email you receive</a:t>
            </a:r>
            <a:endParaRPr lang="en-US" dirty="0"/>
          </a:p>
        </p:txBody>
      </p:sp>
      <p:cxnSp>
        <p:nvCxnSpPr>
          <p:cNvPr id="8" name="Straight Arrow Connector 7"/>
          <p:cNvCxnSpPr>
            <a:stCxn id="7" idx="1"/>
          </p:cNvCxnSpPr>
          <p:nvPr/>
        </p:nvCxnSpPr>
        <p:spPr>
          <a:xfrm flipH="1" flipV="1">
            <a:off x="2209800" y="4800600"/>
            <a:ext cx="2463800" cy="399366"/>
          </a:xfrm>
          <a:prstGeom prst="straightConnector1">
            <a:avLst/>
          </a:prstGeom>
          <a:ln w="25400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7" idx="0"/>
          </p:cNvCxnSpPr>
          <p:nvPr/>
        </p:nvCxnSpPr>
        <p:spPr>
          <a:xfrm flipH="1" flipV="1">
            <a:off x="1371600" y="1066800"/>
            <a:ext cx="4406900" cy="38100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2449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1. What is Yammer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Yammer is a by invitation social network designed to help:</a:t>
            </a:r>
          </a:p>
          <a:p>
            <a:pPr lvl="1"/>
            <a:r>
              <a:rPr lang="en-US" dirty="0" smtClean="0"/>
              <a:t>Share information among staff and partners (updates, current work, important outputs etc.)</a:t>
            </a:r>
          </a:p>
          <a:p>
            <a:pPr lvl="1"/>
            <a:r>
              <a:rPr lang="en-US" dirty="0" smtClean="0"/>
              <a:t>Discuss different issues outside email</a:t>
            </a:r>
          </a:p>
          <a:p>
            <a:pPr lvl="1"/>
            <a:r>
              <a:rPr lang="en-US" dirty="0" smtClean="0"/>
              <a:t>Plan events</a:t>
            </a:r>
          </a:p>
          <a:p>
            <a:pPr lvl="1"/>
            <a:r>
              <a:rPr lang="en-US" dirty="0" smtClean="0"/>
              <a:t>Network / build a team (through conversations, likes and praises)</a:t>
            </a:r>
          </a:p>
        </p:txBody>
      </p:sp>
    </p:spTree>
    <p:extLst>
      <p:ext uri="{BB962C8B-B14F-4D97-AF65-F5344CB8AC3E}">
        <p14:creationId xmlns:p14="http://schemas.microsoft.com/office/powerpoint/2010/main" val="2910499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314450"/>
            <a:ext cx="13716000" cy="857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85800" y="0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b="1" dirty="0"/>
              <a:t>4</a:t>
            </a:r>
            <a:r>
              <a:rPr lang="en-US" sz="3200" b="1" dirty="0" smtClean="0"/>
              <a:t>. Yammer by email: answering to email digests</a:t>
            </a:r>
            <a:endParaRPr lang="en-US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032000" y="1120674"/>
            <a:ext cx="411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1. </a:t>
            </a:r>
            <a:r>
              <a:rPr lang="en-US" dirty="0" smtClean="0"/>
              <a:t>You receive email digests like this one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146800" y="4038600"/>
            <a:ext cx="2209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3. You can reply directly to any message or comment (but you can’t ‘like’ a post by email…)</a:t>
            </a:r>
            <a:endParaRPr lang="en-US" dirty="0"/>
          </a:p>
        </p:txBody>
      </p:sp>
      <p:cxnSp>
        <p:nvCxnSpPr>
          <p:cNvPr id="8" name="Straight Arrow Connector 7"/>
          <p:cNvCxnSpPr>
            <a:stCxn id="7" idx="1"/>
          </p:cNvCxnSpPr>
          <p:nvPr/>
        </p:nvCxnSpPr>
        <p:spPr>
          <a:xfrm flipH="1">
            <a:off x="2362200" y="4777264"/>
            <a:ext cx="3784600" cy="99536"/>
          </a:xfrm>
          <a:prstGeom prst="straightConnector1">
            <a:avLst/>
          </a:prstGeom>
          <a:ln w="25400"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13" idx="1"/>
          </p:cNvCxnSpPr>
          <p:nvPr/>
        </p:nvCxnSpPr>
        <p:spPr>
          <a:xfrm flipH="1" flipV="1">
            <a:off x="4343400" y="2057401"/>
            <a:ext cx="723900" cy="323165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067300" y="2057400"/>
            <a:ext cx="2400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  <a:r>
              <a:rPr lang="en-US" dirty="0" smtClean="0"/>
              <a:t>. You can change the frequency on the spot</a:t>
            </a:r>
            <a:endParaRPr lang="en-US" dirty="0"/>
          </a:p>
        </p:txBody>
      </p:sp>
      <p:cxnSp>
        <p:nvCxnSpPr>
          <p:cNvPr id="16" name="Straight Arrow Connector 15"/>
          <p:cNvCxnSpPr>
            <a:stCxn id="7" idx="1"/>
          </p:cNvCxnSpPr>
          <p:nvPr/>
        </p:nvCxnSpPr>
        <p:spPr>
          <a:xfrm flipH="1">
            <a:off x="2971800" y="4777264"/>
            <a:ext cx="3175000" cy="556736"/>
          </a:xfrm>
          <a:prstGeom prst="straightConnector1">
            <a:avLst/>
          </a:prstGeom>
          <a:ln w="25400"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3448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352550" y="5105401"/>
            <a:ext cx="6400800" cy="1752600"/>
          </a:xfrm>
        </p:spPr>
        <p:txBody>
          <a:bodyPr/>
          <a:lstStyle/>
          <a:p>
            <a:r>
              <a:rPr lang="en-US" dirty="0"/>
              <a:t>5</a:t>
            </a:r>
            <a:r>
              <a:rPr lang="en-US" dirty="0" smtClean="0"/>
              <a:t>. </a:t>
            </a:r>
            <a:r>
              <a:rPr lang="en-US" dirty="0"/>
              <a:t>Working out the basics: how to make it work for you / </a:t>
            </a:r>
            <a:r>
              <a:rPr lang="en-US" b="1" dirty="0">
                <a:solidFill>
                  <a:srgbClr val="0070C0"/>
                </a:solidFill>
              </a:rPr>
              <a:t>your practice</a:t>
            </a:r>
            <a:endParaRPr lang="en-GB" dirty="0"/>
          </a:p>
        </p:txBody>
      </p:sp>
      <p:pic>
        <p:nvPicPr>
          <p:cNvPr id="10242" name="Picture 2" descr="http://farm2.static.flickr.com/1194/5156967480_bcabc5e63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838200"/>
            <a:ext cx="5638800" cy="3741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0782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5. </a:t>
            </a:r>
            <a:r>
              <a:rPr lang="en-US" dirty="0" smtClean="0"/>
              <a:t>Basics: How to make it work </a:t>
            </a:r>
            <a:br>
              <a:rPr lang="en-US" dirty="0" smtClean="0"/>
            </a:br>
            <a:r>
              <a:rPr lang="en-US" dirty="0" smtClean="0"/>
              <a:t>(your practice)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Active listening: Follow and learn</a:t>
            </a:r>
          </a:p>
          <a:p>
            <a:pPr lvl="1"/>
            <a:r>
              <a:rPr lang="en-US" dirty="0" smtClean="0"/>
              <a:t>Follow people that matter, that you know or like</a:t>
            </a:r>
          </a:p>
          <a:p>
            <a:pPr lvl="2"/>
            <a:r>
              <a:rPr lang="en-US" dirty="0"/>
              <a:t>If you follow people you will receive emails when they </a:t>
            </a:r>
            <a:r>
              <a:rPr lang="en-US" dirty="0" smtClean="0"/>
              <a:t>post (change your notification settings?)</a:t>
            </a:r>
          </a:p>
          <a:p>
            <a:pPr lvl="2"/>
            <a:r>
              <a:rPr lang="en-US" dirty="0" smtClean="0"/>
              <a:t>Follow specific people rather than everyone?</a:t>
            </a:r>
          </a:p>
          <a:p>
            <a:pPr lvl="1"/>
            <a:r>
              <a:rPr lang="en-US" dirty="0" smtClean="0"/>
              <a:t>Join groups that are relevant for you</a:t>
            </a:r>
          </a:p>
          <a:p>
            <a:pPr lvl="1"/>
            <a:r>
              <a:rPr lang="en-US" dirty="0" smtClean="0"/>
              <a:t>Follow </a:t>
            </a:r>
            <a:r>
              <a:rPr lang="en-US" dirty="0" smtClean="0"/>
              <a:t>the flow of updates</a:t>
            </a:r>
          </a:p>
          <a:p>
            <a:pPr lvl="1"/>
            <a:r>
              <a:rPr lang="en-US" dirty="0" smtClean="0"/>
              <a:t>Ask yourself what you like and don’t like about it: Reflect, learn new stuff and learn how to learn more…</a:t>
            </a:r>
          </a:p>
        </p:txBody>
      </p:sp>
    </p:spTree>
    <p:extLst>
      <p:ext uri="{BB962C8B-B14F-4D97-AF65-F5344CB8AC3E}">
        <p14:creationId xmlns:p14="http://schemas.microsoft.com/office/powerpoint/2010/main" val="801255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5</a:t>
            </a:r>
            <a:r>
              <a:rPr lang="en-US" dirty="0" smtClean="0"/>
              <a:t>. </a:t>
            </a:r>
            <a:r>
              <a:rPr lang="en-US" dirty="0" smtClean="0"/>
              <a:t>Basics: How to make it work </a:t>
            </a:r>
            <a:br>
              <a:rPr lang="en-US" dirty="0" smtClean="0"/>
            </a:br>
            <a:r>
              <a:rPr lang="en-US" dirty="0" smtClean="0"/>
              <a:t>(your practice)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Active engagement: Engage and converse</a:t>
            </a:r>
          </a:p>
          <a:p>
            <a:pPr lvl="1"/>
            <a:r>
              <a:rPr lang="en-US" dirty="0"/>
              <a:t>Post (relevant</a:t>
            </a:r>
            <a:r>
              <a:rPr lang="en-US" dirty="0" smtClean="0"/>
              <a:t>) updates on new documents, events, ideas</a:t>
            </a:r>
          </a:p>
          <a:p>
            <a:pPr lvl="1"/>
            <a:r>
              <a:rPr lang="en-US" dirty="0" smtClean="0"/>
              <a:t>Share summaries of important events you’re attending</a:t>
            </a:r>
          </a:p>
          <a:p>
            <a:pPr lvl="1"/>
            <a:r>
              <a:rPr lang="en-US" dirty="0" smtClean="0"/>
              <a:t>Ask questions, seek feedback and ideas</a:t>
            </a:r>
          </a:p>
          <a:p>
            <a:pPr lvl="1"/>
            <a:r>
              <a:rPr lang="en-US" dirty="0" smtClean="0"/>
              <a:t>React to what others post: reply, like, (very) occasionally praise people you admire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Make Yammer a conversation space!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7178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4992439" y="457200"/>
            <a:ext cx="3905250" cy="5029201"/>
          </a:xfrm>
        </p:spPr>
        <p:txBody>
          <a:bodyPr/>
          <a:lstStyle/>
          <a:p>
            <a:r>
              <a:rPr lang="en-US" dirty="0" smtClean="0"/>
              <a:t>6. </a:t>
            </a:r>
            <a:r>
              <a:rPr lang="en-US" dirty="0" smtClean="0"/>
              <a:t>More information?</a:t>
            </a:r>
          </a:p>
          <a:p>
            <a:r>
              <a:rPr lang="en-US" b="1" dirty="0" smtClean="0">
                <a:solidFill>
                  <a:srgbClr val="0070C0"/>
                </a:solidFill>
              </a:rPr>
              <a:t>Troubleshooting, guidance and help</a:t>
            </a:r>
            <a:endParaRPr lang="en-GB" dirty="0"/>
          </a:p>
        </p:txBody>
      </p:sp>
      <p:pic>
        <p:nvPicPr>
          <p:cNvPr id="9218" name="Picture 2" descr="http://farm4.staticflickr.com/3468/3262626670_67dc2b7317_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-25400"/>
            <a:ext cx="4154239" cy="688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4" descr="data:image/jpeg;base64,/9j/4AAQSkZJRgABAQAAAQABAAD/2wCEAAkGBhQSEBUUEhQVFRUUFRUXFRQUFxgVFhUXFRUWFBUXFxYXHyYeFxojGRUWHy8gIycpLCwsFR4xNTAqNSYrLCkBCQoKDgwOGg8PGi0kHyApLCwtLCwpKSksKSkpLy0sKSwsKSksLCksLCksKSwsLCwtLDEpLCwvKSwsLiwsKSwsLP/AABEIANgA6QMBIgACEQEDEQH/xAAcAAABBQEBAQAAAAAAAAAAAAAAAwQFBgcCAQj/xABJEAABAwIDBAYFCQUGBQUAAAABAAIDBBEFEiEGBzFREzJBYXGBIpGhscEUIzNCUmJygtEIQ6Ky4RUWJDSS8BdEg8LxJVNUY9L/xAAaAQADAQEBAQAAAAAAAAAAAAAAAQIDBAUG/8QANhEAAgIBAwMBBAcHBQAAAAAAAAECEQMEEiEFMVFBE2FxgSIyQrHB0fAUM1JykaHhFTRzorL/2gAMAwEAAhEDEQA/ANxQhCABCEIAEIQgBGpfYW5pqHLqZ9yuEjaKpHYlPNdCoKSQgKQsKo9y6FX3JuhAbUOvlQXQqG80zQgW1D4Sjmug4KPQgWwkUKPDjzXQmPNMWwfITMVBXQqygW1jpCbir7krHLmQJpo7QhCBAhCTlna3rODb8LkC/rQAoheXXqABCEIAEIXhQB6hfNm8XBsWoq11Y+SRzTJmZPEXZGgH0WubwZpYWOi0LdlvkZW5aeryx1NrNdwZN4fZf3dvYq28WBqKSqH2HilEzmfcqSoq2JqB2o24pMPA+UyWc4XbG0Fz3DhcDgBftKnl8573NsYK+oayGBzXwuMZmfcPeAbBvR9gve19dUJWXJ0aI3fvRWuYakN+1kFle8DxmKsp2VEBLo5BcEixFjYhw7CCFm+w1fBGYqOrc01JjblY5gEdiLhtzoXW077FWXHtjGTAOpnupKhn0csJLW35SRjRw8roYclwQswpd51TQSiDGYSAdGVcIu1w5kDR3lY9y0bDcTiqIxJBIyVh+sw3Hn2g9xQNMcoQhIYIQhAAhC9yoA8Qmj8XhbL0LpohLbN0Ze0Py2vexPC2qrFRvcw5kkkYldI6Ow+aYXiQni2O3Wt2ngnQrRckvSniqENqsSqv8jh5iYeE1c7IPERDVe/8Oquq1xHEZXt7YKX5mLwJGpS7Et2WHHt41BR6TVLM32GHO/1NVZdvYnqNMOw2om5SSjo4/b+qseC7vqCk1hpo8323jpH/AOp11PPeGtJOjWgk8gALn2JbkRRleIwbQztc+WenoYgCXEOAytHEkgE+1VbZvYOPEjI+TEamRsRF5ejcGPOt+jc862txsFJ18lbtK6VtM9lPQwvDcryc0juOZwb1tNbcAq9vB2Tlw9lNTfK56iaY+hEy7ImtFm2DAblxcfYVdsRe9p9hZJaKnjoa6UyUufKXvIEpcc1nPabNcOAvom27LeZVCsOHYnfpb5Y3uFn5wL5H20Nxwcs9fS1eBYhCHvzBzWOe0EljmuNpGEHQkcL81ZpWCba+IEmzXRkc/QhL2j3IXgbSN/QhCQgQhMcbxRtNTyzv1bFG55A7covZADqaFr2lrgHNIsWkXBHIgrNNq9xFJUHPSk0sl72aLxk/hv6Pkssi314gKz5QZLsuf8OfoshPVtxv97ivoXY/a6HEaVs8J7nsPWjeOLT8D2hVTQFY2XbjFERDVMZWQcGzskAlYPvB9i8e3RXOyVqXaqG2nwh9VSSQxTOge8DLK292kG9tNbHgbKWaxVIlHggcNewcPasa3q4Yx0wkqaSUEtuKikaHDjwkd9Zw71Y92OzmJ0csza6TpIXN9AmUynODoW31AI5rQgUdg7o+bI3Uk0Ia+teJojeGWVhY+MA3DTxzC+vHTsWybFbTMrKcETxzSRgCQxhzDyDnMfqL8xopbF9jKKqB6emicT9YNDHf6m2KzDbDYZ2CubiOGvcGMcGzQvOYBrjbj9Zh4EHhojuLlGpYhh8c8ZjmY2RjuLXi48e494VEqt05gk6bCqqSlk45HEujPdfjbxBVw2bx+OtpY6iLqvGre1jx1mHwKk1PYqkzP49usVotMQoenYP39Na9uZDbg+oKcwze5h8zgx0j4Hk2DahhZr+LgPNIbSbz6OjJZnM0w06GH0iHcnO4N17OKqrNiq7G52VGIAUtM36OEC0hadSADrc2F3O8gqXvJ7djU8c2ggo4TNUSBjBwPEuPEBgHWJ7lmNTvwnqJejw2hdIewyBz3HvyM0b5lRu1sbK7aKKhqH9FTQBsTATa4DA6wPYXmwuVtVDhtPRQ5YmRwRMGpFmgAdrnHj4lDdCcmzN6ai2kqh6csNG09zMw8mhx9qRxTZFtH0c+LYvM/wBNpbF6Qa9wNwMoJcW3GpACebSb58zzT4VEamYm3SkHom94H1vE2ChKDZJxlNZic3Tzj0vSPzUQGvgbchonFNmcpqJxUQ0cD5ajGTFUT1cnSRtia9+WNos1reBAII0KmNzk2eoqnuonxdI7M2YxhkccbbNjhYLcbamyidl8POMYu2psfkVERkcR9K/iAL83ankAOa2+ymTrgpO1yeIXMkob1iB4kD3qOq9p6SL6SpgZ4ys/VZUMk1xLEHNLXahwLSOYIsVU6ze1hcfGrY63/thz/cFEyb+sMB0M7u8R295VbWFlZ2TxX+wMSqKCoBMEx6SCQD0nGx6Md+YDL3OHenNG+qrccZXVNNJT01Mx/RCYBuWzTYuPPMbnlZQO9Xb7DsSp2dEJhURO+bcWBoLT1muN+HaO8KDZthX4pDDh8Yu4+jJICc0jW8DIexoA152WtPuJUSe0GIHGcYhZTNL4oCAX9hAfmfIeTTwHNSlc4QbYxkWdmewHtsZIctvEXVqp4qTZ3D877OkdwGnSVEtv4WD2DvVW3S7Ly4jiD8VqbhrZXPZ9+Q34X+qwe0BCHI3tCEJEgoHbvD3T4bVRN6z4HgaX1Ava3kp5CAPkXYmhpqiSSlqT0b5wBTznhFMOqH82u6p5aLypfiGESy0+aSnMgyvy8JGjgWu7RrxHNbpiG42ilrXVJdI0OeHmFmUMzAgnsuASL27yrjieGwzZRLFHIGEZc7Q7KRbUX4cAr3AlZhWyO0OL4c6MzwVM9NMA/I4OkcGn6zHalru2xW5YfXNmibIwPDXi4EjSx47nNOoKc5ihQ3ZqlRUto96FBQy9FNI50g6zIm5yzucew9ysmHYhHPCyaJ2aORocx3MH3FVrabdbQ10nSyxuZKTd74nZS/8AEDoT3qzUFCyGJkUYysjaGMHINFh5oGrF0hiFCyeJ8UguyRrmOHc4W/r5JdCQzFN2T5MOxWowybg8kxk8C5urXD8TPctdWa736I09fh+IRjUSNif35XXbfxaXBaWTr/vtRLyTHwZZXYXDJtVTMhYwdE3pZwwWHSNzSEu+9q31rXaioaxpe9zWtGpc8hrR4krL8Jjiw2qrI4GvqMRe0SB9U4NZJG8hxyFuuh487dyQqNmZqxwkxOodMeIp4jkgZ3ADirUWzN5FEr29eroq+pacP6Sar0bI6FpMb2jgc32hzGifU2ytdVxxtxOqeY4wA2na7U24dI4aE9+pVuoMNigblhjZGOTABfxPEpytFE5pZW+wxpaKCkhIY1kMbBdx4aDtc7iVQqrEZsbqvktNdlKwgyPI4tB1e/8A7WpLaDEZsXrBR0f0LD6T+DTbrSPP2R2Ba7sfsfHSQiGAaDWSQ9aR3M/Adiic64NcWP7TIB+BYjCwQUFTT0tKzSMBl5SLaukcQbuJubplJu9xSf6XFZXX+w149xC1iKiY3g0eJ1S6w3M24Mb/AOBD36y1tQ+/G4//AE5PaX9n6kHXdK7xeG/yhauhG9gZ5BuRw9vGG/4nvPusnce5zDh/y7PW8+8q8IS3MCmf8IsN/wDjR+p36p5TYBQYTDLUNjZC1rc0jxxIHAC/M8BzKs6xTfpjj6ipp8MpyXOLmukaO179I2nwHpeYVK5OhNjHZ/Z6baSvkrKkllJG7K1g4lo1ETeWmrnd63igoGQxtiiYGMYAGtaLAAKO2R2cZQ0cVOz6jfSP2nnV7j4lTK0ZIIQhIAQhCAMU3qb1q2mrDTUrDE2OxMjmZjJccW30yfoVW8N3v4wT9EJu405/7LL6CqQC7gLjtsCfWuA5O14LUWZlhO8jFJLZsHkd3tzx/wA4sE/3gUGLzMgfQOEWVodLCx4bIJD2F50e0DSyvxK8SsqiG2Qlq3UcZr2tZUahwbbUDQFwGgceQUyhACRQJjjGOQUkRlqJWxMHa46u7mt4uPcFSdu98MNHeGly1FRw01jjPeR13fdCpmEbIVFdKKvFZHvvqyFx1sdRccGN+6FSjZnPIokhvc2whq6GjdTFzmPqC67hlN2C1iOeq1aJ12tPNrf5QsV3qwhporWbE15FgLNbZzewcNFtjCCARqMrbHmLCxRNULFLcrM23o1Ap8Qw6ouGi743uOnoZhe55WcVO01UyRueN7XsPBzSHA+YVP36znpqFgAcRncGng4l7QAfG1lC7PFvyn/CP+Rz5vnaGcnon/aEZ+B1HYrh2Mc0bdmnrOdutrJJpfkFFdz3uDJHN4uJ/dt5DmVZNutpPkdIXN0lk9CMcjb0nflCR3NbCljPlco+dmB6PNqWRni897vd4pzlSIxQt2y1bvNhm0VOIxYyOs6eUdrvst+6OA9avkcYaLAWC5hhDWgD/wApRcrdnW2CEISECEIQAIQhACFdWNiifK/RsbHPd4NaXH3LCtz1E/Ecamr5tRGXSfnku2MeTb/6QtB314sYMHlDTYzOZF5OOZ3saUy/Z/wfosMMpGtRK535Weg3XxDlrDhWSzT0IQmIEIQgAXEj7C67TWqfrZA0rYgUIQkbAhC4lla1pc4hrWglzibBoGpJPJABNM1jS57g1rQS5zjZrQOJJPALEttd5c+IzfIsMzCMkh8o9F0vM3+pGPWVH7f7ey4vUtoqLMIM9hxHTH7b+TBxA81cNltlYqGLIz0nut0kh4uPIcmjktIxOfJkrsR2yW76Kjs99pZ/tnqsP3Ae37ytT72NiAbGxOoB7CR2heoWpyN33KNj1Y2eF1HiIFPKTeGoAJge4dVwd9W/AgpLY7esaL/BV4ztiORs8ZzloHAH7bR2Ea2V5qqVkrCyRjXsPFrhcKjYturZnEtG/o3tIcI5PSYSDcWJ4DuKlxs1x5NpDbxNrKetxSnfE8mCIRtL8pH1y55AOttVoG0GzNPWtu8ela8c7NHjtaQ4dYcOKoWOlkgkir6VtJKbuhqI2/NZxrlJb9R2o7rgqQ3W7WZ2fJJT6bLmEn6zeJZ5cR3JR8GmZfai7Ira6gdPiNJRF5kLGRROeeLi45nOtzyr6KwakDI9BYABrRya0WCxehhH96BmH7oub49HofetzgbZrR3BY5XyXj+qKIQhZFghCEACEIQAIQhAGOftHV9oKWH7T5Hn8rQ0fzFaVu/o+iwukZppBGdPvDN8VlX7R7fSondlpR7WlbJs5UNfRwPYLNdDGWga2GUaeS2X1SCRQhCABCEIA5e6wumJKWqn9iQSNYrgEIQgoFi+/Hby/wD6fA7tBqXN7TxbFp6z5BXTeht8MNprR61EwcIh9gcHSHw7O/wWT7tdljUSmsqPSa15LM2vSS3uXHmATfxVxRlknSLLu52Q+SQ9LKPn5QNDxjYdQ3xPEq4oQtjhbt2CEIQIEIQgBOeBr2lj2hzTxa4Ag+RVMxHdsGSCfD5DTyt1DTqy/IHi32hXdCBptdjIJMarKTE4qushOaOzXFrbNkYLtJDh6N7Fbhs9vWw6rsGTiN/2J/mz5E+ifWo17QRYgEHiCLg+RVYxjdvRz3IYYXH60Wg82HT1LOUEzaOWuGbO1wIuCCDwI1B8wvV8+Q7NYrh+tBVuewfu81r+Mb7tPkn9Fvvq4HdHiFO4HtcwdG7xynQ+RCxeNo2jJM3RCyan3j1FXMW0E9GWkDKyqe+Ga9tRbqu15EqWc/Hxr0NE7uErx7Sp2svg0NCz5u0OMM+kwwuHOGojPqDtVw7eVNH9PQV8Xf0Ie31t4o2sODRELPIt9VCDaSRzDykikYR42BUvQb0MPlIDaiK57C7Kf4gEqYUU79oyjJpKaUDRkr2k8s7bj+Uqzbkca6fCIm39KAuid+U3b/C4epONvsMZiWGywxOaXkB8R4tL2G4FxoLi481m/wCz9jJgrZ6KUFpkFw12hEkV8wt2HLf/AErWPMSWjfkIQgQIQhADV9Mb3uuTTlPEIK3MYGM8ik5ZAxpc85WtBc5x4BoFyT5BSazLfxtV8mw/5Ow2kqjlNuIjbq8+ejfMoSse8xjajGJMYxUll7SPEcLfsxtNgfVdx8VsmG4cyCFkUY9GNoaO/mT3k3Kz7dFs/YPq3jjeOK/8bvh61pS3SOPJK3QIQhMzBCEIAEIAXuQ8kAeISclQ1vWexvi5o+KYT7TUjOtUwj84PuQFEmhVuo3jUDP3+b8DXFRFXvfpm/RxSyd5swe3VBW1+C9pKppmSNyyNa9vJ4Dh7VQYtv6+dpdS0BLLE58r3iw466AqBfvLxB7Hvb0bWsIDsrBdubQXvra+l0rK9nItmNbq6abWAmB/ddzD+XiPIq4bH4PXUFHLEalksjtYHS53Mi0tY5tSDyVJw7Z3GK2jjqYKxjhICejBEbmkEggnLa+ihcfwnGmUxgqIZ3t6USdK0mQ3DcobdpPo6XtzWcuex0QTj9Yt2MV+NTVgoqasa+QMzTmKNsMcIdwDnm5uRrprqtS2WwqWmpI4Z53TyNBzyu7STewJ1IHDXVfPOxe8qahxB01SHFk4a2obazjlFmyAH6w9tytqw3e9hk1rVIYT2StLPadFnJPsVwWWvweCcWmhikH32Nd7wqlie5fDJrnoDET2wvLf4TcK50lbHK3NE9kg5scHD2Kubzcfko8LnmhNpAGta77Be7Lm8QLqFdj4Mt2r2IpMLcOhxSeKU9WBoL5DyuIyLeYS+EbG4h8qp8VkLZGx/OPcGmKokYwHrREC7yBbvBCkdgNm4aaibic7xLUTjOJZTcQgm3F17vvxcfJLT7SYj0zpKWspZY3G4hlI0BGrcwPDih5adFxxykrRfN3+3TcUp3StjdHkfkLXEHWwOhHirQsW2R2mnwyN7Dhj3NkkfK98EokuXHsHYANArTSb7KE6TCend2iaJwA8xdaWn2IcWu6NAQojBNq6WrF6aZkvPLfTtsdNCpdBIIQhAAV8t74MXdV4zIxpLhGWwMHeNHW8XEr6YxjEBBTyzO4Rxvf/AKWkr5c3eUvyrFOkk1yl8zvxXuPa72K4CbpWa5g+Ginp4oW/u2Bp7zxcfWSniELU4wSVS5wY4xgOeGnI06BzreiCfFKoQBi1XvHxFji17wwgm7ejaCO7UJq7ePXn9+fJrf0W3T0rH9djH/iaHe9Jw4bEzqRRt8GNHwSNN68GKNx/E5urJUu/CHfAJzFsxisx1bPr2vkLfeVtgNuGnhovCUUHtPCMVxjd5VQUz55pGHJluwOc8kOIHHh2q27EboaOroYqqape3pA7MwFjA0tcWkZneHtVs2ioumo54+10T7eIFx7Qsp2I2aiq439K+UGNwGVrrNs4X94Uy4NsT3Giz7M7OUOs0jZXD6pldK492WPRUnZH5O+erjibeEuvF0jRn6NxIseNtLKz0Gx1JCQWwtJHa+7z7dFW8PmEeMVDH+h0mjL6A8CLeI4LKXKZ3adbcsbHeydViHRy0sFX0EEEj2WDQZPSJOh7PWoSTBm0mJMp8znRVLQxxdxIlu03t2hwBVm2TxJstTVhjGts9vpC936uF3DhxB9aj94lKRLSzDseGE9+YOb8VUXyY5YpXRdNxVQ5kdZRvNzTzXA5B12ut+ZoK1IG3BZDsLjUFJj2ICaRkTJGjWRwa3MLOI14nUrWaHaCknNoZ4ZDyZI0n1ApSXJEZ8ciNbhMMwtNDFJ+NjXe211VsT3P4ZN+46I84XFns4K/GnauTS96RVxMeqdxJiu6hrpYncQH3AvyzR29yru1MmO09LLTVjTU08jbGSwltYghwkb6QtYcQvoE0h5paKOwsU0yXXofMOxG8OKmop6StidUQuIdFGOx31mkng0kA+ISG7PYn+068gtc2mZmdKWG2UG+RgdzJ9gX0VW7B0Ery+Skhc48SWC58bKVw7C4oGZIY2Rt+yxoaPYna7okz524umGsVTVxHsLZL29a8k3R1AFmYnPb/wC1jJPetMQpaT7lKTXZkLsngT6SmEUkgmeHOJkDAy9zpcDkNLqaQhBIIQhAFD32YiYsGmANjKWR+Tnaj1BZVuaotKiXnkjH8x+C2reFsZ/adH8n6ToyHte11ri7b6EctVnVFsxJgVJIZw6djpQc0DSbXba5B4DT2rSLM8nbgsqFUGb06K9ndKw8nRn4J7FvBoHf8wB+JrgtDDa/BYkKKh2qpHdWphP5gPenseIxO6ssR8Ht/VBNDhC5ErTwc0/mb+q9zDmPWP1QB6hHq9YXmYcx6x+qAOmjVZTu5flqatg4XuPyyFvxWp9O0HV7B4uaPisd2LxCOKvqHSSNY0iSxcbA/OXFuamXY6MHDNMUJtNssysaLnJKwehIP5Xcx7knVbd0bP3ub8DS5RFTvThH0cUju9xDR7LlZJP0OxtElsZss6jbIZHBz5CNG6gBt+08SSU82qjiNP8APvbGGvY9pdxJY65AHEki4VFxDebUP0jDIh3DM71n9FV63EJJnZpXueebjf1clSi7tmbkqpD3ajE2VFZNNGHBkjyQHG55a8vBRjJCDcEg8wbFcoWpkWvAt6GI0thHUvc0fUk+cb4elqPIrXdnv2g6R8TflbXxS/WLG54yeYtqPCy+d0JOKYz6wpt7uFvtarYL9jg5p9oUtSba0MpsyqgceQkb+q+PGRk8AT4C/uUlRbL1ctuippneEbvfZRsQH2VHKHAFpBB4EG4PmulnW5bZesoqR7aslud944XG5jFtT3XPZ3d60VZsYIQhAAhCEACEIQALxzb8dV6hADCpwGnkv0kELr8c0bSfXZQtVuvwyTrUcI72jKfYrShFgUKp3IYW/wDcOb+CRwUbUfs+YeTdjp2eD7+8LT0J2wMhm/Z0g+pWTt8Wtd+iYVH7Or/3debfeYfg5bahG5gYDV7gK5v0dYx/iXs+JUFXbk8WYNGtk/BNc+p1l9NoT3MVHyPWbuMTjvnpJzbtAzj2EqFqMDqI+vBK38Ubh7wvtJcSQNd1gD4i6e8KPiQxHkfUvWQOJsGknkASvsKTYmhcSXUkBJ4kxt1SlJsjRxOzR00LHDg5rGgp7wo+R6bZqqktkp5nX4Wjd77Kcot0+JynSkkHe/Kwe0r6xZGALAW8F0jewo+csO/Z4rn/AEskMQ8S8+oWVvwb9nSmZY1M8kp7WsAjb69SteQp3MZVaLddhsTQG0kRt2vGYnxJUpBslRs0bSwD/pMPDxClkKbAZw4PCzqQxN/Cxo9wTtrbcF6hAAhCEACEIQAIQhAAhChsRxZ2bJHxvYnib8guTV6zHpYb8nwSXdv3GmPHLI6RMXXqgfklTa+Y+Gb4cEphuLOz5JOJ0B4G/Irhh1aPtIwzY5Q3dm1wzV6d03Fp14Jm69uorG6pzMuU2ve/Du5p7QSF0bSdSQLldkNZCeolp0ncVb8c1+Zk8bUFP0YvdF1E43WPYW5XWuDfh8U6dMfk+a/pdHe/fa6ha/G8uTFTvGrfbxfHI/YvbGXkeXRdRWCVbn58xvbLbh235Jkyvmc8ta65ubD0ezxC5pdYxLFjyqMnvbSSSvh12s0WmlucbXBYrr1QMktSwXPAceqfcn+F4n0osdHDiOfeFrg6piy5PZSjKMn2UlV/AmeCUY7k017h9dF1D41WvY8BrrAtvwHPvC4b8qPb/Is8nVoRyyxRxzk499qv8Slp24qTklflk3dF1EU4qM7c/Vvr1OHkvMZrHsc0NdYFt+zn3q5dUjDA884Sik6pqnz8xLA3PYmmTKEnTuu0E9oHuShXpxluSfkwao8ui6hJq54qMgd6OdotYcDbuSmNVj2OaGutcG/Dn3rypdWwxx5MlOoS2vt37ccm608m0vKsmF5dMsKrekZr1hofgU0xqtex4DXWBbfgOZ5rbL1HFj0y1PLi67d+f1yTHDKU9nqTF0XTTEZS2JzmmxFrHzCiqepqHglhvY/cHvUarqUNPlWHZKUmr+ir8+/3Dx4HOO60l7ywXXqgy2q/3kUgKgxw5n9YDXhqfJXh6gsm5yxzgoq25RpClh21TTvwx3dF1X4pJ5rlrrC/Yco8NNUGsmhcA83HIm9x3HiuP/WoJLJLHJQf2q4Nf2V9k1fgsKFxFJmAI4EA+tdr3E01aOTsJzvs0nkCfUFBYCy8hJ4hvtJU/I24I5iyrmGy9FMQ7Ti092uh/wB81891RqGr085/VTfwT4r9e47MHOOaXcnqiray2Y2vw0PwTQVkBdf0cxPHKb39ScVVIyQDNqBqNbe5V+pY0TWZ1bt7b66X1T6prNRppKVQcG1V25fHwGDHCarm/wCxIbRcGfm+CkMM+hZ+EJhtE30WHkSPWP6J5hEoMTbdgsfJGnddWyp+sVX/AFCfOnj8fzI/aLrM8D7wnz/8r/0h/Ko7aCUF7QOwG/mf6KSmbamI5R2/hXPj51era/h/D/Bcv3eP4jLZz6/5fim+Ff5jzf8AFONnPr/l+KbYWf8AEeb/AIrgw/udF/O//RtL62X4fgWMhVzD/RqbDhmc3y1/QKelqmtFyQAoLCIy+bNyu4+fAe32L1uqtS1OnjD626/lxZz6fiE2+1He0P0jfw/EpRm0NgBk4D7X9EntD9I38PxKmYbZRw4D3Llw48+TXaj2OTZyr+inf9S5SgsUN0b+dDOhxnpH5cttCb3vw8kz2h67fw/EqcuO5QW0XXb+H4lbdWhlh0+Syz3u1zSXqvRE6dxeZbVRN0vUb+Ee4JUpCmeMjfwj3JXOvocTWyPwRxy7sr0/+b/O34JTaLrM/Cfek5/83+dvwSm0XWb+E+9fE5f9rqv+T8T1I/vMf8ohGTBKD2EDzaf0SmPOu9pGoLPiVI19F0kQt1gAR6tQq8+QkAH6oIHruo6hGWixy032J1KPu8r9e7yPC1lkp+q4ZZMX+gd5e8KHw7FOiBGW9zfjbs8FMYv9A7y94TTALZHX+18F62uhkn1LGsUtr2d6T8+jOfE4rA9yvn8jn+8f3P4v6KQq4OkiIGhIBHjxCXNu5IV1b0bMwGbW3G1l6Sxzx4sn7Xl3xa/hSpevYw3KUl7ONP4kBDVSQm3DmCNE/hxpriBIwePEeo8E9pKls7NQO9p1sozGaNjLZdCeLb3059y8KWLUaPB7fT5VLF3qXj4P/DOtShlnsnGpe4n47WFuHZZdJnhN+hZfl7LmyeL63Bk9pijOqtJ18UedNbZNAmVdhbZdToeY+I7UIRmwY88HDIrQRk4u4jD+wH8M4t5+5OaXAmtNycxHkPUhC4MXR9HjluULa8tv+zNpanI1Vj2opw9uVw0KiXbPuB9F/ruD7EIW+q6fp9U1LJHlevKf9iMeaePiLFqXAQ03ec3d2efNSNRDmYW8Lgi6EKsGhwYIPHjjSff3/PuKWWU3bY2w7Deiza3zW7LcL9/emj9nrknPxJPV5+aELKfS9LPHHFKH0Y3St8X39SlnyKTknywbs4O15/0gfFSVLSNjFmj9T4r1CvT9P02me7FCn55f32Keac+JMa4hhXSuBzWsLcL9vimn92/v/wAP9UIWWbpOkzTeScLb78v8yo6jJFUn9x3DgGVwOfgQery804xDCulIOa1hbhftvzQhOPS9LHG8Sh9F8tW/T52J58jluvlDX+7n3/4f6paiwXo3h2a9r6ZbcfNCFOPpGjxzU4Qpp2uZfmVLU5JKm/uOpMIvL0mb6wNrcrdt+5dYhhXSkHNawI4X+KELZ9O07jKDjxJ2+Xy/6ke2nad9h6xlgByCjarAQ9xcHZb9lr6+tCFpqNHh1MVDLG0vj+AoZJQdxY9q6bOwtva9tePbdRv93Pv/AMP9V4hZanp2m1MlPLG2lXdrj5McM08aqLD+7n3/AOH+qkYKENi6M+kNey3E3QhLB0zS6duWOFWqfLfHzbHPPknxJkdJs8QfQfbx4+sLqHZ/W73X7h2+JKELBdF0alu2fK3X9LK/actVZMNbYWHYvUIXrpUc5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9222" name="Picture 6" descr="https://encrypted-tbn2.google.com/images?q=tbn:ANd9GcSJx-MolKP9wmTxttnjb2nbgbJL5MqtEPafN-Z_pzDgmdjgYw8YE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3200399"/>
            <a:ext cx="2466975" cy="1847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3058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-914400"/>
            <a:ext cx="13716000" cy="85725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en-US" dirty="0" smtClean="0"/>
              <a:t>Troubleshooting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9067800" cy="4525963"/>
          </a:xfrm>
        </p:spPr>
        <p:txBody>
          <a:bodyPr>
            <a:normAutofit fontScale="85000" lnSpcReduction="20000"/>
          </a:bodyPr>
          <a:lstStyle/>
          <a:p>
            <a:r>
              <a:rPr lang="en-US" b="1" dirty="0" smtClean="0"/>
              <a:t>Lost your password?</a:t>
            </a:r>
          </a:p>
          <a:p>
            <a:pPr lvl="1"/>
            <a:r>
              <a:rPr lang="en-US" dirty="0" smtClean="0"/>
              <a:t>Go to </a:t>
            </a:r>
            <a:r>
              <a:rPr lang="en-US" dirty="0" smtClean="0">
                <a:hlinkClick r:id="rId3"/>
              </a:rPr>
              <a:t>www.yammer.com</a:t>
            </a:r>
            <a:r>
              <a:rPr lang="en-US" dirty="0" smtClean="0"/>
              <a:t> and click ‘Forgot password?’ and write your password somewhere safe for next time</a:t>
            </a:r>
          </a:p>
          <a:p>
            <a:endParaRPr lang="en-US" dirty="0" smtClean="0"/>
          </a:p>
          <a:p>
            <a:r>
              <a:rPr lang="en-US" b="1" dirty="0" smtClean="0"/>
              <a:t>Can’t </a:t>
            </a:r>
            <a:r>
              <a:rPr lang="en-US" b="1" dirty="0"/>
              <a:t>open a Yammer page?</a:t>
            </a:r>
          </a:p>
          <a:p>
            <a:pPr lvl="1"/>
            <a:r>
              <a:rPr lang="en-US" dirty="0" smtClean="0"/>
              <a:t>Your connection might not be good enough. Try later or with a better Internet </a:t>
            </a:r>
            <a:r>
              <a:rPr lang="en-US" dirty="0" smtClean="0"/>
              <a:t>connection</a:t>
            </a:r>
          </a:p>
          <a:p>
            <a:pPr lvl="1"/>
            <a:endParaRPr lang="en-US" dirty="0"/>
          </a:p>
          <a:p>
            <a:r>
              <a:rPr lang="en-US" b="1" dirty="0" smtClean="0"/>
              <a:t>Overwhelmed with Yammer messages?</a:t>
            </a:r>
          </a:p>
          <a:p>
            <a:pPr lvl="1"/>
            <a:r>
              <a:rPr lang="en-US" dirty="0" smtClean="0">
                <a:hlinkClick r:id="rId4" action="ppaction://hlinksldjump"/>
              </a:rPr>
              <a:t>Set your notifications</a:t>
            </a:r>
            <a:r>
              <a:rPr lang="en-US" dirty="0" smtClean="0"/>
              <a:t> better 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b="1" dirty="0" smtClean="0"/>
              <a:t>Mind not to delete your account </a:t>
            </a:r>
            <a:r>
              <a:rPr lang="en-US" dirty="0" smtClean="0"/>
              <a:t>(you </a:t>
            </a:r>
            <a:r>
              <a:rPr lang="en-US" dirty="0" smtClean="0"/>
              <a:t>can </a:t>
            </a:r>
            <a:r>
              <a:rPr lang="en-US" u="sng" dirty="0" smtClean="0"/>
              <a:t>not</a:t>
            </a:r>
            <a:r>
              <a:rPr lang="en-US" dirty="0" smtClean="0"/>
              <a:t> </a:t>
            </a:r>
            <a:r>
              <a:rPr lang="en-US" dirty="0" smtClean="0"/>
              <a:t>recover it!)</a:t>
            </a:r>
            <a:endParaRPr lang="en-GB" dirty="0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3429000" y="2209800"/>
            <a:ext cx="2590800" cy="609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4162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1295400"/>
            <a:ext cx="3124200" cy="1952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guidance information?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Yammer </a:t>
            </a:r>
            <a:r>
              <a:rPr lang="en-US" dirty="0" smtClean="0">
                <a:hlinkClick r:id="rId3"/>
              </a:rPr>
              <a:t>network usage policy</a:t>
            </a:r>
            <a:r>
              <a:rPr lang="en-US" dirty="0" smtClean="0"/>
              <a:t> </a:t>
            </a:r>
            <a:endParaRPr lang="en-GB" dirty="0" smtClean="0"/>
          </a:p>
          <a:p>
            <a:r>
              <a:rPr lang="en-US" dirty="0" smtClean="0">
                <a:hlinkClick r:id="rId4"/>
              </a:rPr>
              <a:t>Yammer essentials</a:t>
            </a:r>
            <a:r>
              <a:rPr lang="en-US" dirty="0" smtClean="0"/>
              <a:t> page</a:t>
            </a:r>
          </a:p>
          <a:p>
            <a:r>
              <a:rPr lang="en-US" dirty="0" smtClean="0">
                <a:hlinkClick r:id="rId5"/>
              </a:rPr>
              <a:t>Tinkering </a:t>
            </a:r>
            <a:r>
              <a:rPr lang="en-US" dirty="0" smtClean="0">
                <a:hlinkClick r:id="rId5"/>
              </a:rPr>
              <a:t>with tools: What’s up with Yammer?</a:t>
            </a:r>
            <a:r>
              <a:rPr lang="en-US" dirty="0" smtClean="0"/>
              <a:t> A reflexive blog post about the CGIAR's use of Yammer and links to further resources. </a:t>
            </a:r>
          </a:p>
          <a:p>
            <a:endParaRPr lang="en-GB" dirty="0"/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5943600" y="1524000"/>
            <a:ext cx="2133600" cy="457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9092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human help?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Power Yammer users:</a:t>
            </a:r>
          </a:p>
          <a:p>
            <a:pPr lvl="1"/>
            <a:r>
              <a:rPr lang="en-US" dirty="0" smtClean="0">
                <a:hlinkClick r:id="rId2"/>
              </a:rPr>
              <a:t>Pete Cranston</a:t>
            </a:r>
          </a:p>
          <a:p>
            <a:pPr lvl="1"/>
            <a:r>
              <a:rPr lang="en-US" dirty="0" smtClean="0">
                <a:hlinkClick r:id="rId2"/>
              </a:rPr>
              <a:t>Carl Jackson</a:t>
            </a:r>
          </a:p>
          <a:p>
            <a:pPr lvl="1"/>
            <a:r>
              <a:rPr lang="en-US" dirty="0" smtClean="0">
                <a:hlinkClick r:id="rId3"/>
              </a:rPr>
              <a:t>Ewen Le Borgne</a:t>
            </a:r>
            <a:r>
              <a:rPr lang="en-US" dirty="0" smtClean="0"/>
              <a:t> (ILRI) Knowledge sharing and communication specialist</a:t>
            </a:r>
          </a:p>
          <a:p>
            <a:pPr lvl="1"/>
            <a:r>
              <a:rPr lang="en-US" dirty="0" smtClean="0">
                <a:hlinkClick r:id="rId2"/>
              </a:rPr>
              <a:t>Peter Ballantyne</a:t>
            </a:r>
            <a:r>
              <a:rPr lang="en-US" dirty="0" smtClean="0"/>
              <a:t> (ILRI) </a:t>
            </a:r>
            <a:r>
              <a:rPr lang="en-US" dirty="0" smtClean="0"/>
              <a:t>Head </a:t>
            </a:r>
            <a:r>
              <a:rPr lang="en-US" dirty="0" smtClean="0"/>
              <a:t>of Knowledge Management &amp; Information Services</a:t>
            </a:r>
            <a:endParaRPr lang="en-US" sz="2400" dirty="0" smtClean="0"/>
          </a:p>
          <a:p>
            <a:pPr lvl="1"/>
            <a:endParaRPr lang="en-US" dirty="0" smtClean="0">
              <a:hlinkClick r:id="rId3"/>
            </a:endParaRPr>
          </a:p>
        </p:txBody>
      </p:sp>
    </p:spTree>
    <p:extLst>
      <p:ext uri="{BB962C8B-B14F-4D97-AF65-F5344CB8AC3E}">
        <p14:creationId xmlns:p14="http://schemas.microsoft.com/office/powerpoint/2010/main" val="1040276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2. Getting set up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pic>
        <p:nvPicPr>
          <p:cNvPr id="2050" name="Picture 2" descr="http://alistblogmarketing.com/wp-content/uploads/2012/01/technical-setup-300x2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3093720"/>
            <a:ext cx="4038599" cy="3230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4634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0171" y="3058886"/>
            <a:ext cx="2743200" cy="171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 Getting set up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Create an account (on invitation)</a:t>
            </a:r>
          </a:p>
          <a:p>
            <a:r>
              <a:rPr lang="en-US" dirty="0" smtClean="0"/>
              <a:t>Update your </a:t>
            </a:r>
            <a:r>
              <a:rPr lang="en-US" dirty="0">
                <a:hlinkClick r:id="rId3" action="ppaction://hlinksldjump"/>
              </a:rPr>
              <a:t>profile</a:t>
            </a:r>
            <a:endParaRPr lang="en-US" dirty="0"/>
          </a:p>
          <a:p>
            <a:pPr lvl="1"/>
            <a:r>
              <a:rPr lang="en-US" dirty="0" smtClean="0"/>
              <a:t>Include your affiliation in the </a:t>
            </a:r>
          </a:p>
          <a:p>
            <a:pPr marL="457200" lvl="1" indent="0">
              <a:buNone/>
            </a:pPr>
            <a:r>
              <a:rPr lang="en-US" dirty="0"/>
              <a:t> </a:t>
            </a:r>
            <a:r>
              <a:rPr lang="en-US" dirty="0" smtClean="0"/>
              <a:t>  </a:t>
            </a:r>
            <a:r>
              <a:rPr lang="en-US" dirty="0" smtClean="0">
                <a:hlinkClick r:id="rId4"/>
              </a:rPr>
              <a:t>job </a:t>
            </a:r>
            <a:r>
              <a:rPr lang="en-US" dirty="0">
                <a:hlinkClick r:id="rId4"/>
              </a:rPr>
              <a:t>title</a:t>
            </a:r>
            <a:r>
              <a:rPr lang="en-US" dirty="0"/>
              <a:t>  field in your </a:t>
            </a:r>
            <a:r>
              <a:rPr lang="en-US" dirty="0" smtClean="0"/>
              <a:t>profile</a:t>
            </a:r>
          </a:p>
          <a:p>
            <a:pPr lvl="1"/>
            <a:r>
              <a:rPr lang="en-US" dirty="0" smtClean="0"/>
              <a:t>Add </a:t>
            </a:r>
            <a:r>
              <a:rPr lang="en-US" dirty="0"/>
              <a:t>a picture of </a:t>
            </a:r>
            <a:r>
              <a:rPr lang="en-US" dirty="0" smtClean="0"/>
              <a:t>yourself</a:t>
            </a:r>
          </a:p>
          <a:p>
            <a:r>
              <a:rPr lang="en-US" dirty="0" smtClean="0"/>
              <a:t>Set your </a:t>
            </a:r>
            <a:r>
              <a:rPr lang="en-US" dirty="0" smtClean="0">
                <a:hlinkClick r:id="rId5" action="ppaction://hlinksldjump"/>
              </a:rPr>
              <a:t>notifications</a:t>
            </a:r>
            <a:r>
              <a:rPr lang="en-US" dirty="0" smtClean="0"/>
              <a:t> and direct </a:t>
            </a:r>
            <a:r>
              <a:rPr lang="en-US" dirty="0" smtClean="0">
                <a:hlinkClick r:id="rId6" action="ppaction://hlinksldjump"/>
              </a:rPr>
              <a:t>messages </a:t>
            </a:r>
            <a:r>
              <a:rPr lang="en-US" dirty="0">
                <a:hlinkClick r:id="rId6" action="ppaction://hlinksldjump"/>
              </a:rPr>
              <a:t>to get </a:t>
            </a:r>
            <a:r>
              <a:rPr lang="en-US" dirty="0" smtClean="0"/>
              <a:t>for each network you are part of</a:t>
            </a:r>
          </a:p>
          <a:p>
            <a:r>
              <a:rPr lang="en-US" dirty="0" smtClean="0"/>
              <a:t>Set your applications and preferences</a:t>
            </a:r>
          </a:p>
          <a:p>
            <a:r>
              <a:rPr lang="en-US" dirty="0" smtClean="0"/>
              <a:t>In details… </a:t>
            </a:r>
          </a:p>
          <a:p>
            <a:endParaRPr lang="en-US" dirty="0"/>
          </a:p>
          <a:p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3962400" y="2438400"/>
            <a:ext cx="2781300" cy="9906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2209800" y="3429000"/>
            <a:ext cx="5181600" cy="2286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3886200" y="3728360"/>
            <a:ext cx="2857500" cy="31024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6172200" y="3750130"/>
            <a:ext cx="571500" cy="120287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7843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716000" cy="857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Straight Arrow Connector 4"/>
          <p:cNvCxnSpPr>
            <a:stCxn id="9" idx="1"/>
          </p:cNvCxnSpPr>
          <p:nvPr/>
        </p:nvCxnSpPr>
        <p:spPr>
          <a:xfrm flipH="1">
            <a:off x="4191000" y="5010835"/>
            <a:ext cx="3048000" cy="323165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latin typeface="Calibri" charset="0"/>
              </a:rPr>
              <a:t>Create an account </a:t>
            </a:r>
          </a:p>
          <a:p>
            <a:r>
              <a:rPr lang="en-US" sz="3200" dirty="0" smtClean="0">
                <a:latin typeface="Calibri" charset="0"/>
              </a:rPr>
              <a:t>(based on an invitation)</a:t>
            </a:r>
            <a:endParaRPr lang="en-US" dirty="0">
              <a:latin typeface="Calibri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239000" y="4687669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Accept the invitation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1587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00200" y="1066800"/>
            <a:ext cx="13716000" cy="857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atin typeface="Calibri" charset="0"/>
              </a:rPr>
              <a:t>Create an account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28600" y="1852136"/>
            <a:ext cx="1066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Fill out all the details</a:t>
            </a:r>
            <a:endParaRPr lang="en-US" dirty="0"/>
          </a:p>
        </p:txBody>
      </p:sp>
      <p:cxnSp>
        <p:nvCxnSpPr>
          <p:cNvPr id="5" name="Straight Arrow Connector 4"/>
          <p:cNvCxnSpPr>
            <a:stCxn id="4" idx="3"/>
          </p:cNvCxnSpPr>
          <p:nvPr/>
        </p:nvCxnSpPr>
        <p:spPr>
          <a:xfrm>
            <a:off x="1295400" y="2313801"/>
            <a:ext cx="1447800" cy="8104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>
            <a:stCxn id="4" idx="3"/>
          </p:cNvCxnSpPr>
          <p:nvPr/>
        </p:nvCxnSpPr>
        <p:spPr>
          <a:xfrm>
            <a:off x="1295400" y="2313801"/>
            <a:ext cx="1447800" cy="122813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stCxn id="28" idx="3"/>
          </p:cNvCxnSpPr>
          <p:nvPr/>
        </p:nvCxnSpPr>
        <p:spPr>
          <a:xfrm>
            <a:off x="1447800" y="3745467"/>
            <a:ext cx="1295400" cy="216933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17" idx="3"/>
          </p:cNvCxnSpPr>
          <p:nvPr/>
        </p:nvCxnSpPr>
        <p:spPr>
          <a:xfrm flipV="1">
            <a:off x="2286000" y="4495802"/>
            <a:ext cx="457200" cy="85724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76200" y="4891385"/>
            <a:ext cx="2209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Indicate your affiliation in the job title field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228600" y="2868304"/>
            <a:ext cx="1219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Choose a strong password which you can remember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2743200" y="5943600"/>
            <a:ext cx="14097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Then press ‘next’</a:t>
            </a:r>
            <a:endParaRPr lang="en-US" b="1" dirty="0"/>
          </a:p>
        </p:txBody>
      </p:sp>
      <p:cxnSp>
        <p:nvCxnSpPr>
          <p:cNvPr id="34" name="Straight Arrow Connector 33"/>
          <p:cNvCxnSpPr>
            <a:stCxn id="33" idx="0"/>
          </p:cNvCxnSpPr>
          <p:nvPr/>
        </p:nvCxnSpPr>
        <p:spPr>
          <a:xfrm flipH="1" flipV="1">
            <a:off x="3048000" y="5257801"/>
            <a:ext cx="400050" cy="685799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70876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57300" y="1143000"/>
            <a:ext cx="13716000" cy="857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atin typeface="Calibri" charset="0"/>
              </a:rPr>
              <a:t>Create an account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28600" y="1852136"/>
            <a:ext cx="1600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Join groups which you think will be useful to you / where you would like to engage with others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1447800" y="2362200"/>
            <a:ext cx="381000" cy="108466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419600" y="5029199"/>
            <a:ext cx="14097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Then press ‘next’</a:t>
            </a:r>
            <a:endParaRPr lang="en-US" dirty="0"/>
          </a:p>
        </p:txBody>
      </p:sp>
      <p:cxnSp>
        <p:nvCxnSpPr>
          <p:cNvPr id="8" name="Straight Arrow Connector 7"/>
          <p:cNvCxnSpPr>
            <a:stCxn id="7" idx="1"/>
          </p:cNvCxnSpPr>
          <p:nvPr/>
        </p:nvCxnSpPr>
        <p:spPr>
          <a:xfrm flipH="1" flipV="1">
            <a:off x="2514600" y="5283115"/>
            <a:ext cx="1905000" cy="6925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28600" y="4858433"/>
            <a:ext cx="1752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Don’t start a group straight away, see if existing ones cater for your need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9730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19566</TotalTime>
  <Words>1512</Words>
  <Application>Microsoft Office PowerPoint</Application>
  <PresentationFormat>On-screen Show (4:3)</PresentationFormat>
  <Paragraphs>181</Paragraphs>
  <Slides>47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48" baseType="lpstr">
      <vt:lpstr>Office Theme</vt:lpstr>
      <vt:lpstr>YAMMER</vt:lpstr>
      <vt:lpstr>Overview</vt:lpstr>
      <vt:lpstr>PowerPoint Presentation</vt:lpstr>
      <vt:lpstr>1. What is Yammer</vt:lpstr>
      <vt:lpstr>2. Getting set up </vt:lpstr>
      <vt:lpstr>2. Getting set up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Update your profile  (mention your affiliation and position)</vt:lpstr>
      <vt:lpstr>PowerPoint Presentation</vt:lpstr>
      <vt:lpstr>Add a picture of yourself</vt:lpstr>
      <vt:lpstr>PowerPoint Presentation</vt:lpstr>
      <vt:lpstr>What direct messages  do I want to receive?</vt:lpstr>
      <vt:lpstr>Select your applications (phone etc.) and other preferences</vt:lpstr>
      <vt:lpstr>PowerPoint Presentation</vt:lpstr>
      <vt:lpstr>PowerPoint Presentation</vt:lpstr>
      <vt:lpstr>3. Basics: How it works (the system)</vt:lpstr>
      <vt:lpstr>Follow others to see their updates (select who you follow!)</vt:lpstr>
      <vt:lpstr>Select who you follow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3. Basics: How it works (the system)</vt:lpstr>
      <vt:lpstr>PowerPoint Presentation</vt:lpstr>
      <vt:lpstr>PowerPoint Presentation</vt:lpstr>
      <vt:lpstr>PowerPoint Presentation</vt:lpstr>
      <vt:lpstr>PowerPoint Presentation</vt:lpstr>
      <vt:lpstr>4. Yammer by email</vt:lpstr>
      <vt:lpstr>PowerPoint Presentation</vt:lpstr>
      <vt:lpstr>4. Yammer by email: instant emails (feeds in real time)</vt:lpstr>
      <vt:lpstr>4. Yammer by email: instant emails (feeds in real time)</vt:lpstr>
      <vt:lpstr>4. Yammer by email: answering individual emails</vt:lpstr>
      <vt:lpstr>4. Yammer by email: answering to email digests</vt:lpstr>
      <vt:lpstr>PowerPoint Presentation</vt:lpstr>
      <vt:lpstr>5. Basics: How to make it work  (your practice)</vt:lpstr>
      <vt:lpstr>5. Basics: How to make it work  (your practice)</vt:lpstr>
      <vt:lpstr>PowerPoint Presentation</vt:lpstr>
      <vt:lpstr>Troubleshooting</vt:lpstr>
      <vt:lpstr>More guidance information?</vt:lpstr>
      <vt:lpstr>More human help?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Jayasuriya, Manoj (IWMI)</dc:creator>
  <cp:lastModifiedBy>eleborgne</cp:lastModifiedBy>
  <cp:revision>134</cp:revision>
  <cp:lastPrinted>2012-03-02T05:11:39Z</cp:lastPrinted>
  <dcterms:created xsi:type="dcterms:W3CDTF">2012-02-23T08:23:13Z</dcterms:created>
  <dcterms:modified xsi:type="dcterms:W3CDTF">2012-09-04T09:24:16Z</dcterms:modified>
</cp:coreProperties>
</file>