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4" r:id="rId2"/>
    <p:sldId id="269" r:id="rId3"/>
    <p:sldId id="270" r:id="rId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90" d="100"/>
          <a:sy n="90" d="100"/>
        </p:scale>
        <p:origin x="-72" y="1206"/>
      </p:cViewPr>
      <p:guideLst>
        <p:guide orient="horz" pos="2160"/>
        <p:guide pos="2880"/>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p:txBody>
          <a:bodyPr/>
          <a:lstStyle/>
          <a:p>
            <a:fld id="{77CEF5DC-2635-4ED3-8C0D-1452F87AD972}" type="datetimeFigureOut">
              <a:rPr lang="en-GB" smtClean="0"/>
              <a:pPr/>
              <a:t>10/05/2012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429091224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77CEF5DC-2635-4ED3-8C0D-1452F87AD972}" type="datetimeFigureOut">
              <a:rPr lang="en-GB" smtClean="0"/>
              <a:pPr/>
              <a:t>10/05/2012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19098237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77CEF5DC-2635-4ED3-8C0D-1452F87AD972}" type="datetimeFigureOut">
              <a:rPr lang="en-GB" smtClean="0"/>
              <a:pPr/>
              <a:t>10/05/2012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28008811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77CEF5DC-2635-4ED3-8C0D-1452F87AD972}" type="datetimeFigureOut">
              <a:rPr lang="en-GB" smtClean="0"/>
              <a:pPr/>
              <a:t>10/05/2012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266444399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7CEF5DC-2635-4ED3-8C0D-1452F87AD972}" type="datetimeFigureOut">
              <a:rPr lang="en-GB" smtClean="0"/>
              <a:pPr/>
              <a:t>10/05/2012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255912186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p>
            <a:fld id="{77CEF5DC-2635-4ED3-8C0D-1452F87AD972}" type="datetimeFigureOut">
              <a:rPr lang="en-GB" smtClean="0"/>
              <a:pPr/>
              <a:t>10/05/2012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20402283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p>
            <a:fld id="{77CEF5DC-2635-4ED3-8C0D-1452F87AD972}" type="datetimeFigureOut">
              <a:rPr lang="en-GB" smtClean="0"/>
              <a:pPr/>
              <a:t>10/05/2012</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13635817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p>
            <a:fld id="{77CEF5DC-2635-4ED3-8C0D-1452F87AD972}" type="datetimeFigureOut">
              <a:rPr lang="en-GB" smtClean="0"/>
              <a:pPr/>
              <a:t>10/05/2012</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7321292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7CEF5DC-2635-4ED3-8C0D-1452F87AD972}" type="datetimeFigureOut">
              <a:rPr lang="en-GB" smtClean="0"/>
              <a:pPr/>
              <a:t>10/05/2012</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32407461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7CEF5DC-2635-4ED3-8C0D-1452F87AD972}" type="datetimeFigureOut">
              <a:rPr lang="en-GB" smtClean="0"/>
              <a:pPr/>
              <a:t>10/05/2012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10936564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7CEF5DC-2635-4ED3-8C0D-1452F87AD972}" type="datetimeFigureOut">
              <a:rPr lang="en-GB" smtClean="0"/>
              <a:pPr/>
              <a:t>10/05/2012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39768825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7CEF5DC-2635-4ED3-8C0D-1452F87AD972}" type="datetimeFigureOut">
              <a:rPr lang="en-GB" smtClean="0"/>
              <a:pPr/>
              <a:t>10/05/2012</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CB5903A-8291-4D49-A1CA-3BF1A1B1A1ED}" type="slidenum">
              <a:rPr lang="en-GB" smtClean="0"/>
              <a:pPr/>
              <a:t>‹#›</a:t>
            </a:fld>
            <a:endParaRPr lang="en-GB"/>
          </a:p>
        </p:txBody>
      </p:sp>
    </p:spTree>
    <p:extLst>
      <p:ext uri="{BB962C8B-B14F-4D97-AF65-F5344CB8AC3E}">
        <p14:creationId xmlns:p14="http://schemas.microsoft.com/office/powerpoint/2010/main" xmlns="" val="210851404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Social differentiation</a:t>
            </a:r>
            <a:endParaRPr lang="en-US" dirty="0"/>
          </a:p>
        </p:txBody>
      </p:sp>
      <p:sp>
        <p:nvSpPr>
          <p:cNvPr id="3" name="Content Placeholder 2"/>
          <p:cNvSpPr>
            <a:spLocks noGrp="1"/>
          </p:cNvSpPr>
          <p:nvPr>
            <p:ph idx="1"/>
          </p:nvPr>
        </p:nvSpPr>
        <p:spPr/>
        <p:txBody>
          <a:bodyPr>
            <a:normAutofit fontScale="70000" lnSpcReduction="20000"/>
          </a:bodyPr>
          <a:lstStyle/>
          <a:p>
            <a:pPr lvl="1">
              <a:buNone/>
            </a:pPr>
            <a:r>
              <a:rPr lang="en-GB" sz="3600" dirty="0" smtClean="0"/>
              <a:t>	</a:t>
            </a:r>
            <a:r>
              <a:rPr lang="en-GB" sz="3600" b="1" dirty="0" smtClean="0"/>
              <a:t>Outcome</a:t>
            </a:r>
            <a:r>
              <a:rPr lang="en-GB" sz="3600" dirty="0" smtClean="0"/>
              <a:t>: Knowing sustainable agriculture and food security in the context of climate change (now &amp; future) through better decision making. This requires recognition and action on social differentiation, which can be enabled through the use of social learning.</a:t>
            </a:r>
          </a:p>
          <a:p>
            <a:pPr lvl="1">
              <a:buNone/>
            </a:pPr>
            <a:r>
              <a:rPr lang="en-GB" sz="3600" dirty="0" smtClean="0"/>
              <a:t>	</a:t>
            </a:r>
          </a:p>
          <a:p>
            <a:pPr lvl="1">
              <a:buNone/>
            </a:pPr>
            <a:r>
              <a:rPr lang="en-GB" sz="3600" b="1" dirty="0" smtClean="0"/>
              <a:t>	Rationale</a:t>
            </a:r>
            <a:r>
              <a:rPr lang="en-GB" sz="3600" dirty="0" smtClean="0"/>
              <a:t>: Decision making on future food security and climate change at the local level (communities and other groups) is not inclusive and equitable, which is not optimal. Social learning will allow us to understand and address social differentiation while providing evidence and action.</a:t>
            </a:r>
          </a:p>
          <a:p>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Social differentiation</a:t>
            </a:r>
            <a:endParaRPr lang="en-US" dirty="0"/>
          </a:p>
        </p:txBody>
      </p:sp>
      <p:sp>
        <p:nvSpPr>
          <p:cNvPr id="3" name="Content Placeholder 2"/>
          <p:cNvSpPr>
            <a:spLocks noGrp="1"/>
          </p:cNvSpPr>
          <p:nvPr>
            <p:ph idx="1"/>
          </p:nvPr>
        </p:nvSpPr>
        <p:spPr>
          <a:xfrm>
            <a:off x="467544" y="1268760"/>
            <a:ext cx="8229600" cy="4525963"/>
          </a:xfrm>
        </p:spPr>
        <p:txBody>
          <a:bodyPr>
            <a:noAutofit/>
          </a:bodyPr>
          <a:lstStyle/>
          <a:p>
            <a:pPr lvl="1"/>
            <a:r>
              <a:rPr lang="en-GB" sz="1600" b="1" dirty="0" smtClean="0"/>
              <a:t>ACTIVITY 1 – Catalyzing Change from Within (2012 – 2013)</a:t>
            </a:r>
          </a:p>
          <a:p>
            <a:pPr lvl="2"/>
            <a:r>
              <a:rPr lang="en-GB" sz="1600" dirty="0" smtClean="0"/>
              <a:t>Lead: CCAFS Theme 4</a:t>
            </a:r>
          </a:p>
          <a:p>
            <a:pPr lvl="2"/>
            <a:r>
              <a:rPr lang="en-GB" sz="1600" dirty="0" smtClean="0"/>
              <a:t>Target Audience: CCAFS &amp; current project partners</a:t>
            </a:r>
          </a:p>
          <a:p>
            <a:pPr lvl="3"/>
            <a:r>
              <a:rPr lang="en-GB" sz="1600" dirty="0" smtClean="0"/>
              <a:t>Internal review of CCAFS/CG to look for opportunities to further social differentiation and developing strategy for augmenting this work through developing a social learning process. </a:t>
            </a:r>
          </a:p>
          <a:p>
            <a:pPr lvl="3"/>
            <a:r>
              <a:rPr lang="en-GB" sz="1600" dirty="0" smtClean="0"/>
              <a:t>Use baseline work to analyze social differentiation, findings from PAR work</a:t>
            </a:r>
          </a:p>
          <a:p>
            <a:pPr lvl="3"/>
            <a:r>
              <a:rPr lang="en-GB" sz="1600" dirty="0" smtClean="0"/>
              <a:t>Linking social learning process to its annual Science Meeting</a:t>
            </a:r>
          </a:p>
          <a:p>
            <a:pPr lvl="3"/>
            <a:r>
              <a:rPr lang="en-GB" sz="1600" dirty="0" smtClean="0"/>
              <a:t>Create working group with CCAFS and experts on social learning and differentiation </a:t>
            </a:r>
          </a:p>
          <a:p>
            <a:pPr lvl="4"/>
            <a:r>
              <a:rPr lang="en-GB" sz="1600" dirty="0" smtClean="0"/>
              <a:t>(Social LSD)</a:t>
            </a:r>
          </a:p>
          <a:p>
            <a:pPr lvl="3">
              <a:buNone/>
            </a:pPr>
            <a:endParaRPr lang="en-GB" sz="1600" b="1" dirty="0" smtClean="0"/>
          </a:p>
          <a:p>
            <a:pPr lvl="1"/>
            <a:r>
              <a:rPr lang="en-GB" sz="1600" b="1" dirty="0" smtClean="0"/>
              <a:t>ACTIVITY 2 – Facilitation (2012 – 2020)</a:t>
            </a:r>
          </a:p>
          <a:p>
            <a:pPr lvl="2"/>
            <a:r>
              <a:rPr lang="en-GB" sz="1600" b="1" dirty="0" smtClean="0"/>
              <a:t>Lead: Social LSD</a:t>
            </a:r>
          </a:p>
          <a:p>
            <a:pPr lvl="2"/>
            <a:r>
              <a:rPr lang="en-GB" sz="1600" dirty="0" smtClean="0"/>
              <a:t>Develop a dynamic network cutting across Social LSD</a:t>
            </a:r>
          </a:p>
          <a:p>
            <a:pPr lvl="2"/>
            <a:r>
              <a:rPr lang="en-GB" sz="1600" dirty="0" smtClean="0"/>
              <a:t>Identify ways to coordinate &amp; facilitate the process</a:t>
            </a:r>
          </a:p>
          <a:p>
            <a:pPr lvl="2"/>
            <a:r>
              <a:rPr lang="en-GB" sz="1600" dirty="0" smtClean="0"/>
              <a:t>Organize a working group to lead Activity 3</a:t>
            </a:r>
            <a:endParaRPr lang="en-GB" sz="1600" b="1" dirty="0" smtClean="0"/>
          </a:p>
          <a:p>
            <a:pPr lvl="2">
              <a:buNone/>
            </a:pPr>
            <a:endParaRPr lang="en-GB" sz="1600" b="1" dirty="0" smtClean="0"/>
          </a:p>
          <a:p>
            <a:pPr lvl="2">
              <a:buNone/>
            </a:pPr>
            <a:endParaRPr lang="en-GB" sz="1600" dirty="0" smtClean="0"/>
          </a:p>
          <a:p>
            <a:endParaRPr lang="en-US" sz="16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7" end="7"/>
                                            </p:txEl>
                                          </p:spTgt>
                                        </p:tgtEl>
                                        <p:attrNameLst>
                                          <p:attrName>style.visibility</p:attrName>
                                        </p:attrNameLst>
                                      </p:cBhvr>
                                      <p:to>
                                        <p:strVal val="visible"/>
                                      </p:to>
                                    </p:set>
                                    <p:animEffect transition="in" filter="blinds(horizontal)">
                                      <p:cBhvr>
                                        <p:cTn id="7" dur="500"/>
                                        <p:tgtEl>
                                          <p:spTgt spid="3">
                                            <p:txEl>
                                              <p:pRg st="7" end="7"/>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9" end="9"/>
                                            </p:txEl>
                                          </p:spTgt>
                                        </p:tgtEl>
                                        <p:attrNameLst>
                                          <p:attrName>style.visibility</p:attrName>
                                        </p:attrNameLst>
                                      </p:cBhvr>
                                      <p:to>
                                        <p:strVal val="visible"/>
                                      </p:to>
                                    </p:set>
                                    <p:animEffect transition="in" filter="blinds(horizontal)">
                                      <p:cBhvr>
                                        <p:cTn id="12" dur="500"/>
                                        <p:tgtEl>
                                          <p:spTgt spid="3">
                                            <p:txEl>
                                              <p:pRg st="9" end="9"/>
                                            </p:txEl>
                                          </p:spTgt>
                                        </p:tgtEl>
                                      </p:cBhvr>
                                    </p:animEffect>
                                  </p:childTnLst>
                                </p:cTn>
                              </p:par>
                              <p:par>
                                <p:cTn id="13" presetID="3" presetClass="entr" presetSubtype="10" fill="hold" nodeType="withEffect">
                                  <p:stCondLst>
                                    <p:cond delay="0"/>
                                  </p:stCondLst>
                                  <p:childTnLst>
                                    <p:set>
                                      <p:cBhvr>
                                        <p:cTn id="14" dur="1" fill="hold">
                                          <p:stCondLst>
                                            <p:cond delay="0"/>
                                          </p:stCondLst>
                                        </p:cTn>
                                        <p:tgtEl>
                                          <p:spTgt spid="3">
                                            <p:txEl>
                                              <p:pRg st="10" end="10"/>
                                            </p:txEl>
                                          </p:spTgt>
                                        </p:tgtEl>
                                        <p:attrNameLst>
                                          <p:attrName>style.visibility</p:attrName>
                                        </p:attrNameLst>
                                      </p:cBhvr>
                                      <p:to>
                                        <p:strVal val="visible"/>
                                      </p:to>
                                    </p:set>
                                    <p:animEffect transition="in" filter="blinds(horizontal)">
                                      <p:cBhvr>
                                        <p:cTn id="15" dur="500"/>
                                        <p:tgtEl>
                                          <p:spTgt spid="3">
                                            <p:txEl>
                                              <p:pRg st="10" end="10"/>
                                            </p:txEl>
                                          </p:spTgt>
                                        </p:tgtEl>
                                      </p:cBhvr>
                                    </p:animEffect>
                                  </p:childTnLst>
                                </p:cTn>
                              </p:par>
                              <p:par>
                                <p:cTn id="16" presetID="3" presetClass="entr" presetSubtype="10" fill="hold" nodeType="withEffect">
                                  <p:stCondLst>
                                    <p:cond delay="0"/>
                                  </p:stCondLst>
                                  <p:childTnLst>
                                    <p:set>
                                      <p:cBhvr>
                                        <p:cTn id="17" dur="1" fill="hold">
                                          <p:stCondLst>
                                            <p:cond delay="0"/>
                                          </p:stCondLst>
                                        </p:cTn>
                                        <p:tgtEl>
                                          <p:spTgt spid="3">
                                            <p:txEl>
                                              <p:pRg st="11" end="11"/>
                                            </p:txEl>
                                          </p:spTgt>
                                        </p:tgtEl>
                                        <p:attrNameLst>
                                          <p:attrName>style.visibility</p:attrName>
                                        </p:attrNameLst>
                                      </p:cBhvr>
                                      <p:to>
                                        <p:strVal val="visible"/>
                                      </p:to>
                                    </p:set>
                                    <p:animEffect transition="in" filter="blinds(horizontal)">
                                      <p:cBhvr>
                                        <p:cTn id="18" dur="500"/>
                                        <p:tgtEl>
                                          <p:spTgt spid="3">
                                            <p:txEl>
                                              <p:pRg st="11" end="11"/>
                                            </p:txEl>
                                          </p:spTgt>
                                        </p:tgtEl>
                                      </p:cBhvr>
                                    </p:animEffect>
                                  </p:childTnLst>
                                </p:cTn>
                              </p:par>
                              <p:par>
                                <p:cTn id="19" presetID="3" presetClass="entr" presetSubtype="10" fill="hold" nodeType="withEffect">
                                  <p:stCondLst>
                                    <p:cond delay="0"/>
                                  </p:stCondLst>
                                  <p:childTnLst>
                                    <p:set>
                                      <p:cBhvr>
                                        <p:cTn id="20" dur="1" fill="hold">
                                          <p:stCondLst>
                                            <p:cond delay="0"/>
                                          </p:stCondLst>
                                        </p:cTn>
                                        <p:tgtEl>
                                          <p:spTgt spid="3">
                                            <p:txEl>
                                              <p:pRg st="12" end="12"/>
                                            </p:txEl>
                                          </p:spTgt>
                                        </p:tgtEl>
                                        <p:attrNameLst>
                                          <p:attrName>style.visibility</p:attrName>
                                        </p:attrNameLst>
                                      </p:cBhvr>
                                      <p:to>
                                        <p:strVal val="visible"/>
                                      </p:to>
                                    </p:set>
                                    <p:animEffect transition="in" filter="blinds(horizontal)">
                                      <p:cBhvr>
                                        <p:cTn id="21" dur="500"/>
                                        <p:tgtEl>
                                          <p:spTgt spid="3">
                                            <p:txEl>
                                              <p:pRg st="12" end="12"/>
                                            </p:txEl>
                                          </p:spTgt>
                                        </p:tgtEl>
                                      </p:cBhvr>
                                    </p:animEffect>
                                  </p:childTnLst>
                                </p:cTn>
                              </p:par>
                              <p:par>
                                <p:cTn id="22" presetID="3" presetClass="entr" presetSubtype="10" fill="hold" nodeType="withEffect">
                                  <p:stCondLst>
                                    <p:cond delay="0"/>
                                  </p:stCondLst>
                                  <p:childTnLst>
                                    <p:set>
                                      <p:cBhvr>
                                        <p:cTn id="23" dur="1" fill="hold">
                                          <p:stCondLst>
                                            <p:cond delay="0"/>
                                          </p:stCondLst>
                                        </p:cTn>
                                        <p:tgtEl>
                                          <p:spTgt spid="3">
                                            <p:txEl>
                                              <p:pRg st="13" end="13"/>
                                            </p:txEl>
                                          </p:spTgt>
                                        </p:tgtEl>
                                        <p:attrNameLst>
                                          <p:attrName>style.visibility</p:attrName>
                                        </p:attrNameLst>
                                      </p:cBhvr>
                                      <p:to>
                                        <p:strVal val="visible"/>
                                      </p:to>
                                    </p:set>
                                    <p:animEffect transition="in" filter="blinds(horizontal)">
                                      <p:cBhvr>
                                        <p:cTn id="24" dur="500"/>
                                        <p:tgtEl>
                                          <p:spTgt spid="3">
                                            <p:txEl>
                                              <p:pRg st="13" end="1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52400"/>
            <a:ext cx="8229600" cy="838200"/>
          </a:xfrm>
        </p:spPr>
        <p:txBody>
          <a:bodyPr/>
          <a:lstStyle/>
          <a:p>
            <a:r>
              <a:rPr lang="en-US" dirty="0" smtClean="0"/>
              <a:t>Social differentiation</a:t>
            </a:r>
            <a:endParaRPr lang="en-US" dirty="0"/>
          </a:p>
        </p:txBody>
      </p:sp>
      <p:sp>
        <p:nvSpPr>
          <p:cNvPr id="3" name="Content Placeholder 2"/>
          <p:cNvSpPr>
            <a:spLocks noGrp="1"/>
          </p:cNvSpPr>
          <p:nvPr>
            <p:ph idx="1"/>
          </p:nvPr>
        </p:nvSpPr>
        <p:spPr>
          <a:xfrm>
            <a:off x="457200" y="685800"/>
            <a:ext cx="8229600" cy="6019800"/>
          </a:xfrm>
        </p:spPr>
        <p:txBody>
          <a:bodyPr>
            <a:normAutofit fontScale="92500" lnSpcReduction="10000"/>
          </a:bodyPr>
          <a:lstStyle/>
          <a:p>
            <a:pPr lvl="2">
              <a:buNone/>
            </a:pPr>
            <a:r>
              <a:rPr lang="en-GB" sz="1600" b="1" dirty="0" smtClean="0"/>
              <a:t>ACTIVITY 3  - Global Action Research Agenda on Social LSD in CC,A, FS (2012-2013)</a:t>
            </a:r>
          </a:p>
          <a:p>
            <a:pPr lvl="2">
              <a:buNone/>
            </a:pPr>
            <a:r>
              <a:rPr lang="en-GB" sz="1600" dirty="0" smtClean="0"/>
              <a:t>Audience: Climate change and food security community in CCAFS countries</a:t>
            </a:r>
          </a:p>
          <a:p>
            <a:pPr lvl="2"/>
            <a:r>
              <a:rPr lang="en-GB" sz="1600" dirty="0" smtClean="0"/>
              <a:t>(a) Phase 1 – Developing a research agenda (loop 1): Facilitate social learning process to devise research agenda. Phase 1 will help to provide evidence, identify partnership, better understanding, principles, rigorous methodology, and communities of practice. This will also include linking </a:t>
            </a:r>
            <a:r>
              <a:rPr lang="en-GB" sz="1600" dirty="0" err="1" smtClean="0"/>
              <a:t>practioners</a:t>
            </a:r>
            <a:r>
              <a:rPr lang="en-GB" sz="1600" dirty="0" smtClean="0"/>
              <a:t> with researchers. This process will:</a:t>
            </a:r>
          </a:p>
          <a:p>
            <a:pPr lvl="3"/>
            <a:r>
              <a:rPr lang="en-GB" sz="1600" dirty="0" smtClean="0"/>
              <a:t>Use crowd sourcing</a:t>
            </a:r>
          </a:p>
          <a:p>
            <a:pPr lvl="3"/>
            <a:r>
              <a:rPr lang="en-GB" sz="1600" dirty="0" smtClean="0"/>
              <a:t>Produce literature review on existing work</a:t>
            </a:r>
          </a:p>
          <a:p>
            <a:pPr lvl="3"/>
            <a:r>
              <a:rPr lang="en-GB" sz="1600" dirty="0" smtClean="0"/>
              <a:t>Conduct scoping process (activities at sub-national level) to help create a research framework</a:t>
            </a:r>
          </a:p>
          <a:p>
            <a:pPr lvl="3"/>
            <a:r>
              <a:rPr lang="en-GB" sz="1600" dirty="0" smtClean="0"/>
              <a:t>Generate a bucket of tools and approaches on to conduct research on social learning and differentiation</a:t>
            </a:r>
          </a:p>
          <a:p>
            <a:pPr lvl="3"/>
            <a:r>
              <a:rPr lang="en-GB" sz="1600" dirty="0" smtClean="0"/>
              <a:t>Develop a framework and principles on conducting social learning and differentiation, including action research</a:t>
            </a:r>
          </a:p>
          <a:p>
            <a:pPr lvl="3"/>
            <a:r>
              <a:rPr lang="en-GB" sz="1600" dirty="0" smtClean="0"/>
              <a:t>Fund initial proposals through a call on social learning and differentiation</a:t>
            </a:r>
          </a:p>
          <a:p>
            <a:pPr lvl="2"/>
            <a:r>
              <a:rPr lang="en-GB" sz="1600" dirty="0" smtClean="0"/>
              <a:t>(b) Phase 2 (loop 2): Research to action 2014-2020</a:t>
            </a:r>
          </a:p>
          <a:p>
            <a:pPr lvl="3"/>
            <a:r>
              <a:rPr lang="en-GB" sz="1600" dirty="0" smtClean="0"/>
              <a:t>Iterative process of learning as research underway – e.g. Online forum; Wiki; annual workshops; publication</a:t>
            </a:r>
          </a:p>
          <a:p>
            <a:pPr lvl="3"/>
            <a:r>
              <a:rPr lang="en-GB" sz="1600" dirty="0" smtClean="0"/>
              <a:t>Capacity development on methodology and approach within the CG system and beyond</a:t>
            </a:r>
          </a:p>
          <a:p>
            <a:pPr lvl="3"/>
            <a:r>
              <a:rPr lang="en-GB" sz="1600" dirty="0" smtClean="0"/>
              <a:t>Demonstrate the evidence</a:t>
            </a:r>
          </a:p>
          <a:p>
            <a:pPr lvl="3"/>
            <a:r>
              <a:rPr lang="en-GB" sz="1600" dirty="0" smtClean="0"/>
              <a:t>Move towards impact with partners</a:t>
            </a:r>
          </a:p>
          <a:p>
            <a:pPr lvl="1"/>
            <a:r>
              <a:rPr lang="en-GB" sz="1600" b="1" dirty="0" smtClean="0"/>
              <a:t>Funding ballpark: </a:t>
            </a:r>
          </a:p>
          <a:p>
            <a:pPr lvl="2"/>
            <a:r>
              <a:rPr lang="en-GB" sz="1600" dirty="0" smtClean="0"/>
              <a:t>Activity 1 &amp; 2: $50,000</a:t>
            </a:r>
          </a:p>
          <a:p>
            <a:pPr lvl="2"/>
            <a:r>
              <a:rPr lang="en-GB" sz="1600" dirty="0" smtClean="0"/>
              <a:t>Activity 3: $300,000</a:t>
            </a:r>
          </a:p>
          <a:p>
            <a:endParaRPr lang="en-US" sz="16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9" end="9"/>
                                            </p:txEl>
                                          </p:spTgt>
                                        </p:tgtEl>
                                        <p:attrNameLst>
                                          <p:attrName>style.visibility</p:attrName>
                                        </p:attrNameLst>
                                      </p:cBhvr>
                                      <p:to>
                                        <p:strVal val="visible"/>
                                      </p:to>
                                    </p:set>
                                    <p:animEffect transition="in" filter="blinds(horizontal)">
                                      <p:cBhvr>
                                        <p:cTn id="7" dur="500"/>
                                        <p:tgtEl>
                                          <p:spTgt spid="3">
                                            <p:txEl>
                                              <p:pRg st="9" end="9"/>
                                            </p:txEl>
                                          </p:spTgt>
                                        </p:tgtEl>
                                      </p:cBhvr>
                                    </p:animEffect>
                                  </p:childTnLst>
                                </p:cTn>
                              </p:par>
                              <p:par>
                                <p:cTn id="8" presetID="3" presetClass="entr" presetSubtype="10" fill="hold" nodeType="withEffect">
                                  <p:stCondLst>
                                    <p:cond delay="0"/>
                                  </p:stCondLst>
                                  <p:childTnLst>
                                    <p:set>
                                      <p:cBhvr>
                                        <p:cTn id="9" dur="1" fill="hold">
                                          <p:stCondLst>
                                            <p:cond delay="0"/>
                                          </p:stCondLst>
                                        </p:cTn>
                                        <p:tgtEl>
                                          <p:spTgt spid="3">
                                            <p:txEl>
                                              <p:pRg st="10" end="10"/>
                                            </p:txEl>
                                          </p:spTgt>
                                        </p:tgtEl>
                                        <p:attrNameLst>
                                          <p:attrName>style.visibility</p:attrName>
                                        </p:attrNameLst>
                                      </p:cBhvr>
                                      <p:to>
                                        <p:strVal val="visible"/>
                                      </p:to>
                                    </p:set>
                                    <p:animEffect transition="in" filter="blinds(horizontal)">
                                      <p:cBhvr>
                                        <p:cTn id="10" dur="500"/>
                                        <p:tgtEl>
                                          <p:spTgt spid="3">
                                            <p:txEl>
                                              <p:pRg st="10" end="10"/>
                                            </p:txEl>
                                          </p:spTgt>
                                        </p:tgtEl>
                                      </p:cBhvr>
                                    </p:animEffect>
                                  </p:childTnLst>
                                </p:cTn>
                              </p:par>
                              <p:par>
                                <p:cTn id="11" presetID="3" presetClass="entr" presetSubtype="10" fill="hold" nodeType="withEffect">
                                  <p:stCondLst>
                                    <p:cond delay="0"/>
                                  </p:stCondLst>
                                  <p:childTnLst>
                                    <p:set>
                                      <p:cBhvr>
                                        <p:cTn id="12" dur="1" fill="hold">
                                          <p:stCondLst>
                                            <p:cond delay="0"/>
                                          </p:stCondLst>
                                        </p:cTn>
                                        <p:tgtEl>
                                          <p:spTgt spid="3">
                                            <p:txEl>
                                              <p:pRg st="11" end="11"/>
                                            </p:txEl>
                                          </p:spTgt>
                                        </p:tgtEl>
                                        <p:attrNameLst>
                                          <p:attrName>style.visibility</p:attrName>
                                        </p:attrNameLst>
                                      </p:cBhvr>
                                      <p:to>
                                        <p:strVal val="visible"/>
                                      </p:to>
                                    </p:set>
                                    <p:animEffect transition="in" filter="blinds(horizontal)">
                                      <p:cBhvr>
                                        <p:cTn id="13" dur="500"/>
                                        <p:tgtEl>
                                          <p:spTgt spid="3">
                                            <p:txEl>
                                              <p:pRg st="11" end="11"/>
                                            </p:txEl>
                                          </p:spTgt>
                                        </p:tgtEl>
                                      </p:cBhvr>
                                    </p:animEffect>
                                  </p:childTnLst>
                                </p:cTn>
                              </p:par>
                              <p:par>
                                <p:cTn id="14" presetID="3" presetClass="entr" presetSubtype="10" fill="hold" nodeType="withEffect">
                                  <p:stCondLst>
                                    <p:cond delay="0"/>
                                  </p:stCondLst>
                                  <p:childTnLst>
                                    <p:set>
                                      <p:cBhvr>
                                        <p:cTn id="15" dur="1" fill="hold">
                                          <p:stCondLst>
                                            <p:cond delay="0"/>
                                          </p:stCondLst>
                                        </p:cTn>
                                        <p:tgtEl>
                                          <p:spTgt spid="3">
                                            <p:txEl>
                                              <p:pRg st="12" end="12"/>
                                            </p:txEl>
                                          </p:spTgt>
                                        </p:tgtEl>
                                        <p:attrNameLst>
                                          <p:attrName>style.visibility</p:attrName>
                                        </p:attrNameLst>
                                      </p:cBhvr>
                                      <p:to>
                                        <p:strVal val="visible"/>
                                      </p:to>
                                    </p:set>
                                    <p:animEffect transition="in" filter="blinds(horizontal)">
                                      <p:cBhvr>
                                        <p:cTn id="16" dur="500"/>
                                        <p:tgtEl>
                                          <p:spTgt spid="3">
                                            <p:txEl>
                                              <p:pRg st="12" end="12"/>
                                            </p:txEl>
                                          </p:spTgt>
                                        </p:tgtEl>
                                      </p:cBhvr>
                                    </p:animEffect>
                                  </p:childTnLst>
                                </p:cTn>
                              </p:par>
                              <p:par>
                                <p:cTn id="17" presetID="3" presetClass="entr" presetSubtype="10" fill="hold" nodeType="withEffect">
                                  <p:stCondLst>
                                    <p:cond delay="0"/>
                                  </p:stCondLst>
                                  <p:childTnLst>
                                    <p:set>
                                      <p:cBhvr>
                                        <p:cTn id="18" dur="1" fill="hold">
                                          <p:stCondLst>
                                            <p:cond delay="0"/>
                                          </p:stCondLst>
                                        </p:cTn>
                                        <p:tgtEl>
                                          <p:spTgt spid="3">
                                            <p:txEl>
                                              <p:pRg st="13" end="13"/>
                                            </p:txEl>
                                          </p:spTgt>
                                        </p:tgtEl>
                                        <p:attrNameLst>
                                          <p:attrName>style.visibility</p:attrName>
                                        </p:attrNameLst>
                                      </p:cBhvr>
                                      <p:to>
                                        <p:strVal val="visible"/>
                                      </p:to>
                                    </p:set>
                                    <p:animEffect transition="in" filter="blinds(horizontal)">
                                      <p:cBhvr>
                                        <p:cTn id="19" dur="500"/>
                                        <p:tgtEl>
                                          <p:spTgt spid="3">
                                            <p:txEl>
                                              <p:pRg st="13" end="13"/>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3" presetClass="entr" presetSubtype="10" fill="hold" nodeType="clickEffect">
                                  <p:stCondLst>
                                    <p:cond delay="0"/>
                                  </p:stCondLst>
                                  <p:childTnLst>
                                    <p:set>
                                      <p:cBhvr>
                                        <p:cTn id="23" dur="1" fill="hold">
                                          <p:stCondLst>
                                            <p:cond delay="0"/>
                                          </p:stCondLst>
                                        </p:cTn>
                                        <p:tgtEl>
                                          <p:spTgt spid="3">
                                            <p:txEl>
                                              <p:pRg st="14" end="14"/>
                                            </p:txEl>
                                          </p:spTgt>
                                        </p:tgtEl>
                                        <p:attrNameLst>
                                          <p:attrName>style.visibility</p:attrName>
                                        </p:attrNameLst>
                                      </p:cBhvr>
                                      <p:to>
                                        <p:strVal val="visible"/>
                                      </p:to>
                                    </p:set>
                                    <p:animEffect transition="in" filter="blinds(horizontal)">
                                      <p:cBhvr>
                                        <p:cTn id="24" dur="500"/>
                                        <p:tgtEl>
                                          <p:spTgt spid="3">
                                            <p:txEl>
                                              <p:pRg st="14" end="14"/>
                                            </p:txEl>
                                          </p:spTgt>
                                        </p:tgtEl>
                                      </p:cBhvr>
                                    </p:animEffect>
                                  </p:childTnLst>
                                </p:cTn>
                              </p:par>
                              <p:par>
                                <p:cTn id="25" presetID="3" presetClass="entr" presetSubtype="10" fill="hold" nodeType="withEffect">
                                  <p:stCondLst>
                                    <p:cond delay="0"/>
                                  </p:stCondLst>
                                  <p:childTnLst>
                                    <p:set>
                                      <p:cBhvr>
                                        <p:cTn id="26" dur="1" fill="hold">
                                          <p:stCondLst>
                                            <p:cond delay="0"/>
                                          </p:stCondLst>
                                        </p:cTn>
                                        <p:tgtEl>
                                          <p:spTgt spid="3">
                                            <p:txEl>
                                              <p:pRg st="15" end="15"/>
                                            </p:txEl>
                                          </p:spTgt>
                                        </p:tgtEl>
                                        <p:attrNameLst>
                                          <p:attrName>style.visibility</p:attrName>
                                        </p:attrNameLst>
                                      </p:cBhvr>
                                      <p:to>
                                        <p:strVal val="visible"/>
                                      </p:to>
                                    </p:set>
                                    <p:animEffect transition="in" filter="blinds(horizontal)">
                                      <p:cBhvr>
                                        <p:cTn id="27" dur="500"/>
                                        <p:tgtEl>
                                          <p:spTgt spid="3">
                                            <p:txEl>
                                              <p:pRg st="15" end="15"/>
                                            </p:txEl>
                                          </p:spTgt>
                                        </p:tgtEl>
                                      </p:cBhvr>
                                    </p:animEffect>
                                  </p:childTnLst>
                                </p:cTn>
                              </p:par>
                              <p:par>
                                <p:cTn id="28" presetID="3" presetClass="entr" presetSubtype="10" fill="hold" nodeType="withEffect">
                                  <p:stCondLst>
                                    <p:cond delay="0"/>
                                  </p:stCondLst>
                                  <p:childTnLst>
                                    <p:set>
                                      <p:cBhvr>
                                        <p:cTn id="29" dur="1" fill="hold">
                                          <p:stCondLst>
                                            <p:cond delay="0"/>
                                          </p:stCondLst>
                                        </p:cTn>
                                        <p:tgtEl>
                                          <p:spTgt spid="3">
                                            <p:txEl>
                                              <p:pRg st="16" end="16"/>
                                            </p:txEl>
                                          </p:spTgt>
                                        </p:tgtEl>
                                        <p:attrNameLst>
                                          <p:attrName>style.visibility</p:attrName>
                                        </p:attrNameLst>
                                      </p:cBhvr>
                                      <p:to>
                                        <p:strVal val="visible"/>
                                      </p:to>
                                    </p:set>
                                    <p:animEffect transition="in" filter="blinds(horizontal)">
                                      <p:cBhvr>
                                        <p:cTn id="30" dur="500"/>
                                        <p:tgtEl>
                                          <p:spTgt spid="3">
                                            <p:txEl>
                                              <p:pRg st="16" end="1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630</TotalTime>
  <Words>352</Words>
  <Application>Microsoft Office PowerPoint</Application>
  <PresentationFormat>On-screen Show (4:3)</PresentationFormat>
  <Paragraphs>38</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Social differentiation</vt:lpstr>
      <vt:lpstr>Social differentiation</vt:lpstr>
      <vt:lpstr>Social differentiation</vt:lpstr>
    </vt:vector>
  </TitlesOfParts>
  <Company>ILRI</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Action planning work Tuesday</dc:title>
  <dc:creator>eleborgne</dc:creator>
  <cp:lastModifiedBy>Ak</cp:lastModifiedBy>
  <cp:revision>42</cp:revision>
  <dcterms:created xsi:type="dcterms:W3CDTF">2012-05-09T05:54:51Z</dcterms:created>
  <dcterms:modified xsi:type="dcterms:W3CDTF">2012-05-10T09:47:32Z</dcterms:modified>
</cp:coreProperties>
</file>

<file path=docProps/thumbnail.jpeg>
</file>