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9" r:id="rId5"/>
    <p:sldId id="273" r:id="rId6"/>
    <p:sldId id="263" r:id="rId7"/>
    <p:sldId id="280" r:id="rId8"/>
    <p:sldId id="270" r:id="rId9"/>
    <p:sldId id="283" r:id="rId10"/>
    <p:sldId id="284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86" d="100"/>
          <a:sy n="86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365760" indent="0">
              <a:spcBef>
                <a:spcPts val="0"/>
              </a:spcBef>
              <a:buFontTx/>
              <a:buNone/>
              <a:defRPr/>
            </a:lvl2pPr>
            <a:lvl3pPr marL="731520" indent="0">
              <a:spcBef>
                <a:spcPts val="0"/>
              </a:spcBef>
              <a:buNone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EDF00-9BF0-48BF-8DB5-5C44FD648762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235B2-8790-442A-8B95-5A1F1CCB5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300" dirty="0" err="1" smtClean="0"/>
              <a:t>Crowdsourcing</a:t>
            </a:r>
            <a:r>
              <a:rPr lang="en-US" sz="5300" dirty="0" smtClean="0"/>
              <a:t> crop improvement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Jacob van Etten</a:t>
            </a:r>
          </a:p>
          <a:p>
            <a:endParaRPr lang="en-US" dirty="0"/>
          </a:p>
        </p:txBody>
      </p:sp>
      <p:pic>
        <p:nvPicPr>
          <p:cNvPr id="4" name="Picture 3" descr="bioversity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"/>
            <a:ext cx="1390844" cy="971686"/>
          </a:xfrm>
          <a:prstGeom prst="rect">
            <a:avLst/>
          </a:prstGeom>
        </p:spPr>
      </p:pic>
      <p:pic>
        <p:nvPicPr>
          <p:cNvPr id="6" name="Picture 2" descr="Ho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0"/>
            <a:ext cx="360045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embeddeddatasystems.com/thumbnail.asp?file=assets/images/f3-f5ibuttons.jpg&amp;maxx=300&amp;maxy=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43200"/>
            <a:ext cx="838200" cy="838200"/>
          </a:xfrm>
          <a:prstGeom prst="rect">
            <a:avLst/>
          </a:prstGeom>
          <a:noFill/>
        </p:spPr>
      </p:pic>
      <p:pic>
        <p:nvPicPr>
          <p:cNvPr id="16" name="Picture 8" descr="http://us.123rf.com/400wm/400/400/buriy/buriy1005/buriy100500116/7080831-una-bolsa-de-mijo-sobre-un-fondo-blan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1219200"/>
            <a:ext cx="1238250" cy="1465385"/>
          </a:xfrm>
          <a:prstGeom prst="rect">
            <a:avLst/>
          </a:prstGeom>
          <a:noFill/>
        </p:spPr>
      </p:pic>
      <p:pic>
        <p:nvPicPr>
          <p:cNvPr id="15" name="Picture 8" descr="http://us.123rf.com/400wm/400/400/buriy/buriy1005/buriy100500116/7080831-una-bolsa-de-mijo-sobre-un-fondo-blan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1524000"/>
            <a:ext cx="1238250" cy="1465385"/>
          </a:xfrm>
          <a:prstGeom prst="rect">
            <a:avLst/>
          </a:prstGeom>
          <a:noFill/>
        </p:spPr>
      </p:pic>
      <p:pic>
        <p:nvPicPr>
          <p:cNvPr id="13" name="Picture 8" descr="http://us.123rf.com/400wm/400/400/buriy/buriy1005/buriy100500116/7080831-una-bolsa-de-mijo-sobre-un-fondo-blan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1905000"/>
            <a:ext cx="1238250" cy="1465385"/>
          </a:xfrm>
          <a:prstGeom prst="rect">
            <a:avLst/>
          </a:prstGeom>
          <a:noFill/>
        </p:spPr>
      </p:pic>
      <p:pic>
        <p:nvPicPr>
          <p:cNvPr id="5" name="Picture 4" descr="mobile phon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105400"/>
            <a:ext cx="1595694" cy="1187196"/>
          </a:xfrm>
          <a:prstGeom prst="rect">
            <a:avLst/>
          </a:prstGeom>
          <a:noFill/>
        </p:spPr>
      </p:pic>
      <p:pic>
        <p:nvPicPr>
          <p:cNvPr id="7" name="Picture 14" descr="http://www.fao.org/docrep/X0249E/p083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5562600"/>
            <a:ext cx="1828800" cy="1149685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 rot="8572212">
            <a:off x="2148004" y="2455226"/>
            <a:ext cx="1219200" cy="457200"/>
          </a:xfrm>
          <a:prstGeom prst="rightArrow">
            <a:avLst>
              <a:gd name="adj1" fmla="val 31132"/>
              <a:gd name="adj2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20163535">
            <a:off x="4967404" y="5960426"/>
            <a:ext cx="1219200" cy="457200"/>
          </a:xfrm>
          <a:prstGeom prst="rightArrow">
            <a:avLst>
              <a:gd name="adj1" fmla="val 31132"/>
              <a:gd name="adj2" fmla="val 500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7447463">
            <a:off x="6830898" y="4461047"/>
            <a:ext cx="1219200" cy="457200"/>
          </a:xfrm>
          <a:prstGeom prst="rightArrow">
            <a:avLst>
              <a:gd name="adj1" fmla="val 31132"/>
              <a:gd name="adj2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2109950">
            <a:off x="5756291" y="2191512"/>
            <a:ext cx="1219200" cy="457200"/>
          </a:xfrm>
          <a:prstGeom prst="rightArrow">
            <a:avLst>
              <a:gd name="adj1" fmla="val 31132"/>
              <a:gd name="adj2" fmla="val 5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8" descr="http://us.123rf.com/400wm/400/400/buriy/buriy1005/buriy100500116/7080831-una-bolsa-de-mijo-sobre-un-fondo-blan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1600200"/>
            <a:ext cx="1238250" cy="1465385"/>
          </a:xfrm>
          <a:prstGeom prst="rect">
            <a:avLst/>
          </a:prstGeom>
          <a:noFill/>
        </p:spPr>
      </p:pic>
      <p:sp>
        <p:nvSpPr>
          <p:cNvPr id="4098" name="AutoShape 2" descr="data:image/jpeg;base64,/9j/4AAQSkZJRgABAQAAAQABAAD/2wCEAAkGBhQSEBQSEhQUFBUUFRgVFBUUFhYUFxQUFBQVFRUUFBQXHSYeFxkjGRQUHy8gIycpLCwsFR4xNTAqNSYrLCkBCQoKDgwOGg8PGi8cHBwpKSwpKSwqLCwpKSwpKSkpKSkqLCkpKSkpKSkpLCkpLCkpKSksLCk1KSkqKSwpKSksKf/AABEIAOUA2gMBIgACEQEDEQH/xAAbAAABBQEBAAAAAAAAAAAAAAAAAgMEBQYBB//EAFAQAAEDAQQECQgHBQUFCQAAAAEAAhEDBBIhMQVBUWEGExUiMnGBkbEUIzNScqGywUJic4KS0fAkY5OzwjRDU1SiBzWD4fFEdISUo7TD0tP/xAAZAQEBAQEBAQAAAAAAAAAAAAAAAQIDBQT/xAArEQEAAgEDAwIFBAMAAAAAAAAAARECITFBAxJxBPAFUYGRwRMiYaEUIzL/2gAMAwEAAhEDEQA/APcUIQg450JmlbGOiHNMiRiNaTaXfCSs1ZR5tnsjwSY0SJuaa2USsyys5uTiOoqTT0rUGsO6x+SjVL5Cq6emvWb3GfcpNPSlM/SjrBCWiWhJZUByIPVilKgQhCAQhCAQhCAQhCAQhCAQhCAQhCAQhCAQhCAQhCCHa3dLcw/r3LPWXoN9keCvbecKn2U/H+SoaHQb1DwVnZjHeTyjttbZiYIwIOop6VkeFulW0KrJvTUDjDWl2FO7LjHtNCy6NcHg60FefWThfTcYFVs+qTdd2tdBVzQ4QnbIShqWmMu8J5lve36RPXis9R4QDXCmUtLsKgvqem3DpNB6sFKpaZYc5b1j8ln2WlpyISwUGop2lrsnA9qclZOU9Ttr25OPj4q2NNK6qKnppwzAPuUunptpzBH63JaLJCj07cx2Tgng6clQpCEIBCEIBCEIBCEIBCEIBcK6uFBW6SOFb7H5VFR0+iOoK70p0a32XyeqNmQ6lctmcd5OAqjtViZVtrGVA2PJ6uLgDB46y5Ttyw2q7BWZ01oR9rtdOjTe1jjQrOlwkG7VsxjDWsxu0e0hwSs7+a8RiQGuBgN1hocCNcyqat/s4Y3n0XvAOQY4tGWD5BgzOUalYO4M6Us/Qh7RlxdSP9Lj8lAfwztdDC02esyDnUoEt2dOngusR1K3v+00Vtq4PW+j6NwrAAucH3ZAGWMMUV2l7TR9PZajR6zZg7wSLsfeW44OcLWWvjLgm4G3rpLukYAukAhXTbYyYvhpjIy0x1HBSc4jTLH8FTxLzay8MaesuZ7TXeLZCuLFwlDsWPa4fVcD4Fam06EoVZv0aT9puifxNxVLbP8AZ3ZHmQ17Dta69HVex7ip/rn5x798H7oOUeEB1qZS0005rPVP9nlRnobU7cHyPc681RamhNIUvoMqjcP/AKk+AV7L/wCZiff80ndW8NrTtzTrTwcCvPeVqrDFWjUZ1Q73GD3BSqPCdgzfcOypNPvLgB71menlG8L3ROzcFOMtb25OPis1Z9NmJmRtGI71Np6ZBzCwrR0dOvGYBU2lwgYelLfess23sOtOioDkQg2VG2Md0XA9qfWFlP0dK1WZPPUcVbGzQs3Q4Un6bJ3tPyKu7Dbm1W3mzExjgQcMPegkoQhUCEIQCChBQVOlehX+z/pP5qkBV1pf0df2R4KkVyZx3kuVF0R/vWl/3a0fzLMn5VZT0gKOkKdQtc6LPXENEkzVswyWWnokILVm7Lw/sz8y9hyIexzYParaz6doVOjVYe0KiFpiwsaQWNaxz8HOa1oJyiSBjG9ZK16drWeo5lez2hzGkgVBTa9rojnSIGMnBbPS7weLIIOJyM7FahIq9YseZ0OE9hc4kv4pxib4fRiBhJ6KurLVY8E063GA5G82oBOWRxHWtLbNCUKoIq0abwcDeY0z1qiPA6yWQmrZqLaTn811yQCM4uzEyFcoxrSyJkll/Cbh2kXmH8OI96QaxGbHdbYcPcZTVW3CYDrjhmHNvTO4Ge5OUKrnGJYdpbenDPmwSFyacp22nUHSBB1PEHOMnjamq+gqL86Tfui74YKwcyTE3scMndpEkt7Qu1dEOm8WOnKWk5DbBx7lqJyx20SomNdWYrcA7OTLA6mdrcO8tgntlRKnA+s30dcnc8B/xAO7nBbCFyFr9XLnVOyGJqaLtbM2MqDa0uYe43gPxJsW+ozp0qzd4Zxg76cwN5AW6upLqYOePWJV78Z3j39U7Z+bG2XhA12DajTukT3HFWDdJ7Qrm1aLpVB5ymx+rnAO8RI7FQ6V0DTs9ytRFyK1FpYJuXKlVtN/MmJh85ZtCk9vBrysQcAYInHFabgq/wA28bHT3gfks7WOKveCZwqdbfAqQrQIQhUCEIQCELhQVGmPRVuoeDVRyrvTXoq33f6FRFWdmMd5LlVD2vNupim5rXeT1gC7L0lnw3zsVpKpLaWeVM4wOczyesCG5+ks+IWG140aQDAH2ay2lgbhBLHdUVAotoFH+/0bVpnW6lJA7Wqs0e6wYhlqtdmdqh1UDL6TXBwHZgrmy8bhxGlmVB6tZlMnvmfctBixOs8uFnfXvEAOZVLhcBcMW4SDOCsKb6zMqjjsktPbEA+9LreU4ceaDmyLr6Ugk3hg7cnLLZ5qgXnQ69hhAgThhgsTu1DrNM12xIDtpPN7s/FLqaZNUXHNuwZmRjA1Y71JqaNjJw7Qmamj3awD/wBY1pqaINWwtcZ5wO4mO4yNSYGji3oPIM5xB7CwiO5TvJDE3SBtE7Y1JBYRrI3HHxEqBi9XEy6+NQddfH4mz7023SldhPmmxquuqUjG+C5sqXjuPePzReOzuI+aWIdS2l7rhaROJdxgEEarwMz2KfYnhrTfYXSZkvlwHWMCE05zdY7x+YSG2Vn0QB7Bu54ZBBLrPZhdDgSJh0Hm5YEb9qRKRTpwIlx9oyeqSloolVnCU/szvbo/+5oqyVPwwo3rBaR+6LvwQ/8ApRDlfNXHBN3OqDcPEqmtWfaVacE3+dcNrPAj81tlq0ICFQIQhALhXVwoKjTvoqv3fFioCtBwg9DU+78TVnyrLGPLirqNmFS30mGYNCtlgZD7PGW9WSq/K20rbTe4EgUKwgAk4vs+oYlc5iJ0l0iaXjtFi6A6oJkNAqC6MAJ9IzPqUN/BgVT6OkRleABHaWOw7kmz8N7NzRxxpxmHGtSxjHCo1wjtV/YdKUHOBp2qkQTJB4uXDZeEHtXGfTdPeLjxMx+XWOtn58xCko8HDZnXroAdA5ry4dMHonJW1g9Mz72fslS9OVA5jS0g84ZEH6Q2KLYD51mMZ/CVvHDs0uZ8sZZd2tUt6js8jht370l7ccjlq9rcUuq3PI83WN+5JezHLVqMa12YN0ABT2Z54aztXa1OZyOH9K7R6B6Qz3oqfSxGWsR9FBHFiaXAFo6J3awuP0Y36wx69+9SGDniIyOTupOOBnXnsB+igq6lgjJ3fhrA+aTU0W7Y0/r9a1Nt1pDG7Scm5F0EExOGAxPUk+ROfDqjjMGWU3QwSII1F2ZxwzGxYmi1Y6yEanDqmPdgkOfdEkz1kDDr/WasqmiaQk3TMzJLjjemcSdcFVVtIFKoSJANLAxB880QZw1rn1MpwwnKtomftDUalMrgtvEOHWJ2Y82cMc1A4Sc6w2iMZoVI38xyer6PY1peKYBaQ6acNGDgcQIkK54Q6Jp+SWiBB4mrkT/hu1L5PQ+tx9ZjOWMVU01nj2s3XdOO3HvVjwWd5/rY7xafkqWzPmjSO2mw97GlWnBt37Szqd8J/Jei5NsEIQqoQhCAQULhQVPCL0Lvu/G1Z9X/AAjPmXfd+Jqz8qyxjz5dUKw/7xo/YV9vrUNmKllyhWN0W+m7W2hWI/iWcfNY2baFwYWiQx3OLYNR2MNGB41vuKVZuDVnqjn0GkECHczPIgOpxs2LgtBjN/4yfc6QnqOkC0jnGBm26zHtAEK3C0iWvg1Qs4v0mlpJAIvEiLzTkepP2ExVZO35FOaV0g19MAAggg4+0E1YT51ntfIrM7rwuagbJy6PzXajM4Jy1EpVVufs/NIqsEHDUfBbZJotN12JzOcbAlkHHLVtGpIoMwfn0jr+qE4Wnbs2bCgZHSbzRmco9VFeoGgmDM4CYLjdwaDOZSWTLMszu+go9rqlzncwkteGNAuPDXGC2uRMi7OWcKShRpgXnk85wMzqAktbGUiSJGanlk+qcNiqrTYXvDhVeX0y0ywNuySDIJBxZjgM5AxU2ysc0FtQhwA5riIJ1m8IgRgMEgKe3d3H6yp6VdrL5e2+26bzYDp5zQBBwOJVy5o1HuKoLVScWVgwS/i33RIEuBaQJOGpZzuv27tQHiySTUY9g9V1O60Y5g0xl1krQ6Rp3qFVvrU3jvaQsi6OLdIryWnnXXG/Lf3d4a8lsaWNMTmWCe5eb8O6/V6sZfrYdkxXExf3bziI2l5vo182aif3VP4GhWeg3xaKftR3ghU2gh+yUPs2+EK10S+K9M/XHivUcm/C6uBdVUIQhAIKFwoKbhIfMu62/E1Z28tDwkPmXdbfiCzhVyYx58lXlEsh/bW/YVf5lnUiVFsf9tZ9hV/mWdc5dIX6EIWWjdp6J1ZeITlka5tRnOnnjMAajsjYmrT0f1tCkUD5yn7Y1xqKsIunVXY9E4frWkvtB9Xbr3dSdePA6wfEJp7Nx16gdQ2FdGXLLacH4HpnYdQ3pzyluGeQzB3pFmGDs+kfWGxNV67WNvOIADZOs4AkwIkncECalpaSxgeA4guHUAAc8Ncdq7o6yMDWuFLi3QARIc4ScQ5wJvZDFQ2WQPfe84DeAY83cGPa1xFKDgwkQQROasnUBOWzV17ipGuqHqww7/hTdqYIZUDL724NggEB8BxE4ZY9iYq095HafVO8J2kDdbzjkNh1dqqlNqNey82HB0kEaxtCqKlcsdUc2Ja2oROIkNcRI7FLeXMcSSbrzm8gNa6A1rWtwi9u1qK2lfqObMFweJGouaRIWclhW2nS72uMMZWIm8OcxsxkS4kA4ZBa+y1bzGuyvNB7xMLMWbRtelSay6HBrbuIJccMSbriJJJWksFEspMac2tAPWBvXm/D/wDLjux9TxVTprve30az7eHmuh8LO1vql7PwVHt+Sm2U+cZ7TfEKHo4Qx42Vq7e60VQn2Pgg7CD3L03N6WhJYcB1JSqhCEIBcK6uFBRcJD5l/tN+ILOStDwjd5p/tN+ILOSrlwxhz5KJUaw/21v2FX+ZQTxKYsP9tZ9hV/mUFzdIaFCEKNGrV0SpNAecp+2Pmo1q6JUmgPOM9sfNEXtSn9VuR8E2WZc3UcjuCdqUxOvI6yk3MsTlt3BdGSLMM+kMds5qLRql7yZa6mwANMS5tVri14OGEAjvK7TrX+bTcHhwF4hwBaxwcL7YGOIhHJQuXC57gXXiHOON7AsJH0cTgs+EOOIluI6TdXtJ8jPo6siRrTDKcBgEQHNAzyF4DNSKs44DIeK0pFRp/wCjtx2pVNvNbgch6p1Ie0errGUbSihF1uDvfvQNvaIx97TqEqqq+kIG8T1sO1W7zvd+mncqz+/GsXhPcpKwpbPZy5jSy8xpaIIdUl2HS6YaPetVoKqXWakXEudcF4nMuGBJ3yFR0aVniKda636PpaYAGwkxG9aHRlNjaLBTIcyMHB14Hab2vGV5Pw70/V6OWXfnGcTtrM19285iXndIRUtA2Wqv76pPzQSggi0WwHVa6hHU5lF8d7j3ocvWcnpVmfLGna0H3J1RdFnzFP2G/CFKVUIQhALhXVwoM3wid5up7Y+Jqz0q74QP5lT2x8QVDeWs+GMOfJZKZsB/bWfYVf5lBLvJvR5/bWfY1f5lBc3SGjQhCw0atXRPb4FSqA86z2x81FtXRPUfApRtdx4c4C614g3hjgdWrFVGhtIIcLrQRdfJmMYEDt2ptrneblhF4G9DsKZugwdsnDBMnTTSQbjsj6uvLWu8rtgc1/cD4Fa+rNOM0Wx5PSYW3YNNxYeg4XSRm3nkxlOKlspw1ovEwAJMEmCBJMZqvsukhxrjeIbdaLhpmb3rXtkYQpI0pTw50Ya2uGsbldAstMDH6Q1bypFRpnVl81AfpGnHTbmPEKW62sk89uR+kFR2oTuzG3au2Ym43D371x1dpyc3sI2pdnIujr+aBJcdh928bVUVnedHW33q5d+XxKntQ86OtnuIUkUVnrsIAe9sM5gpPJaJbgXGcCdQnDDetPwaI8mbdiAXgRERfdlGCl2iwMeZcCfvOGWWRUhjABAEDcvM9H8Oj0vUyzxyvu4rbW28s5yinmltqDy23N1trtJ+/Z6Jb15FITul6caRtv1jZ3f+g5v9KYlem5vQtAPmzUj9XwwVgqrgxUmy090jucVaqqEIQgEFC4UGQ0+cKv2nzaqNXGnjhW+1+bVSytZ8MYc+SpUMW4UrVTc5zWjiqgl7g0YvonM4TAJjcVJV5oy2spMgQSekTr2Abhs3lc20FnCJhMB9LPPjafYc07T00DrZ/Epme56szpWkc2sPW1p8QkGtZjnSonrpsPyUpbQHaTDhEDHDpNIxEanb09Ttb3Oi4McZ50d8FPmnYznRofw2fIJt2jbC7+4o/hCUWeLav+GOxx+bUm+/XT/1j5hNDQdh/wAvSHUIPeClDQlk1NLfZqVW/C5KLcDoJPFmTmQ5klLFoPqP/wBJ/qXBoaz6n2gdVrtQ9wqoOhqOqtaR/wCIqu+NxSlsmu+8ILamc5H+kpflA2P7WO+QSOR26rTaR96i746RQNE7LXaO0WY+FAJRZRtDNfvY75tSKVWm0ReB3kRrnYu8mP1Wt/bSpnwhc8gq/wCbH/lx/wDqlFl+UM9dv4o37V2lWAJN9pEgjEYdpOKZdZK3+YpH2qJ+VRI8lr+vZT10qnyehbYtttM5PZ+IfmnBWaciO8LEus9XZZHfdqN+ZTTqNUf3NlP/ABXt/wDiKtojcIhGkbR9alZ39wrM+ShSnrTo1/GOrFlJg4ttMspvdUJuvc6+S6mzIGIxUaVYZlvOCDv2Ye07xV2s7wKd5h+6ofhatEqoQhCAXCV1NVHoMhp7Kt9r82qjJV1p12Fb7T5tVICt58MYc+XUSugolc23JRKLyJUACugolBcgdZjrKWRvKZouxI3DxKW4mDAnAwNp1DtQKk7SuBx9YqKLUBSFTJhiTxZa4CQHk0czdMjf2FKqVoLGkQ5+DOYXXn4FrCB6MlpmTlBVEjjHesUkV3ESHSNo/XWm6z7rScoxJBBujW6NcDHsSKLIJDBzIBaC5roDiSDegdLF0dcYIJHHv9Zc8of6yYNXnhn0iJaMecBN8hw5ouiCQdqTWqgXQcLxhsyZd9FguZE6pwwQSPKX7Vx1sdtSHFNVM0Q8be7ak8oO2qPKSUVJ8vftTJdKRKJRGy4DVfN1W7HA94/5LUBY7gTVg1RtunuvD5rYMKqlIQhAKLaCpSj1moMXp2wPeagFdrWudei5JGWF6ccQszV0bVbgLVl9QfmvQbdZpnrVLW0duCspGjHvZXH/AGkfwwmjXrj+/af+GFqqmjNyjP0VuUaZs26v/it/hhA0jX/xGfwwr12idy5yRuQUnKVb12fw/wDmujSlf1mfgKu+STsRyUdiIozpWuDINPKDLT1rvLVp9al+Aq7GijsRyWdiCiOnLVOdI77rvyXOXLVto47n49eCveSzGWPuXeSzs/W5BQct2r9z+F663Tdpu3Q2ztbJMMplgJObiGgSd5xV87RR2I5LOWKCiGm7Tj6HHdUx611umbSMRxQ6hUCvOSjsXDoo7O9FtSDS9o/dfheu8qVjnxX4X/mrrko7EHRR2IWpeUKv7vuf+aPL6v1Pwu/NXPJR2I5KKCnbbau1n4XfmpVBlZ30qQ62v/NWDNFGVZ2PR5RErghYXsc5z3sdIAAY1wjHMlxxW2pZKk0VZ4V3TGCBaEIQCQ5qWhBCq0JlRnWLcrS6uXEFQ7R+5IOjdyueLRxaCj5LGxHJY2K84pHFIKPksbEcljYrzikcUgo+SxsRyWNivOKCOKCCj5LGxHJY2K84oI4oIKPksbEcljYrzigjiggo+SxsXOTAr3igjiggouSwjksbFe8UEcUEFFyWEclhXvFI4pBRjRafp6PjUrXil3i0Eez0IUoIDV1AIQhAIQhAIQhAIQhAIQhAIQhAIQhAIQhAIQhAIQhAIQhAIQhAIQhAIQhAIQh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data:image/jpeg;base64,/9j/4AAQSkZJRgABAQAAAQABAAD/2wCEAAkGBhQSEBQSEhQUFBUUFRgVFBUUFhYUFxQUFBQVFRUUFBQXHSYeFxkjGRQUHy8gIycpLCwsFR4xNTAqNSYrLCkBCQoKDgwOGg8PGi8cHBwpKSwpKSwqLCwpKSwpKSkpKSkqLCkpKSkpKSkpLCkpLCkpKSksLCk1KSkqKSwpKSksKf/AABEIAOUA2gMBIgACEQEDEQH/xAAbAAABBQEBAAAAAAAAAAAAAAAAAgMEBQYBB//EAFAQAAEDAQQECQgHBQUFCQAAAAEAAhEDBBIhMQVBUWEGExUiMnGBkbEUIzNScqGywUJic4KS0fAkY5OzwjRDU1SiBzWD4fFEdISUo7TD0tP/xAAZAQEBAQEBAQAAAAAAAAAAAAAAAQIDBQT/xAArEQEAAgEDAwIFBAMAAAAAAAAAARECITFBAxJxBPAFUYGRwRMiYaEUIzL/2gAMAwEAAhEDEQA/APcUIQg450JmlbGOiHNMiRiNaTaXfCSs1ZR5tnsjwSY0SJuaa2USsyys5uTiOoqTT0rUGsO6x+SjVL5Cq6emvWb3GfcpNPSlM/SjrBCWiWhJZUByIPVilKgQhCAQhCAQhCAQhCAQhCAQhCAQhCAQhCAQhCAQhCCHa3dLcw/r3LPWXoN9keCvbecKn2U/H+SoaHQb1DwVnZjHeTyjttbZiYIwIOop6VkeFulW0KrJvTUDjDWl2FO7LjHtNCy6NcHg60FefWThfTcYFVs+qTdd2tdBVzQ4QnbIShqWmMu8J5lve36RPXis9R4QDXCmUtLsKgvqem3DpNB6sFKpaZYc5b1j8ln2WlpyISwUGop2lrsnA9qclZOU9Ttr25OPj4q2NNK6qKnppwzAPuUunptpzBH63JaLJCj07cx2Tgng6clQpCEIBCEIBCEIBCEIBCEIBcK6uFBW6SOFb7H5VFR0+iOoK70p0a32XyeqNmQ6lctmcd5OAqjtViZVtrGVA2PJ6uLgDB46y5Ttyw2q7BWZ01oR9rtdOjTe1jjQrOlwkG7VsxjDWsxu0e0hwSs7+a8RiQGuBgN1hocCNcyqat/s4Y3n0XvAOQY4tGWD5BgzOUalYO4M6Us/Qh7RlxdSP9Lj8lAfwztdDC02esyDnUoEt2dOngusR1K3v+00Vtq4PW+j6NwrAAucH3ZAGWMMUV2l7TR9PZajR6zZg7wSLsfeW44OcLWWvjLgm4G3rpLukYAukAhXTbYyYvhpjIy0x1HBSc4jTLH8FTxLzay8MaesuZ7TXeLZCuLFwlDsWPa4fVcD4Fam06EoVZv0aT9puifxNxVLbP8AZ3ZHmQ17Dta69HVex7ip/rn5x798H7oOUeEB1qZS0005rPVP9nlRnobU7cHyPc681RamhNIUvoMqjcP/AKk+AV7L/wCZiff80ndW8NrTtzTrTwcCvPeVqrDFWjUZ1Q73GD3BSqPCdgzfcOypNPvLgB71menlG8L3ROzcFOMtb25OPis1Z9NmJmRtGI71Np6ZBzCwrR0dOvGYBU2lwgYelLfess23sOtOioDkQg2VG2Md0XA9qfWFlP0dK1WZPPUcVbGzQs3Q4Un6bJ3tPyKu7Dbm1W3mzExjgQcMPegkoQhUCEIQCChBQVOlehX+z/pP5qkBV1pf0df2R4KkVyZx3kuVF0R/vWl/3a0fzLMn5VZT0gKOkKdQtc6LPXENEkzVswyWWnokILVm7Lw/sz8y9hyIexzYParaz6doVOjVYe0KiFpiwsaQWNaxz8HOa1oJyiSBjG9ZK16drWeo5lez2hzGkgVBTa9rojnSIGMnBbPS7weLIIOJyM7FahIq9YseZ0OE9hc4kv4pxib4fRiBhJ6KurLVY8E063GA5G82oBOWRxHWtLbNCUKoIq0abwcDeY0z1qiPA6yWQmrZqLaTn811yQCM4uzEyFcoxrSyJkll/Cbh2kXmH8OI96QaxGbHdbYcPcZTVW3CYDrjhmHNvTO4Ge5OUKrnGJYdpbenDPmwSFyacp22nUHSBB1PEHOMnjamq+gqL86Tfui74YKwcyTE3scMndpEkt7Qu1dEOm8WOnKWk5DbBx7lqJyx20SomNdWYrcA7OTLA6mdrcO8tgntlRKnA+s30dcnc8B/xAO7nBbCFyFr9XLnVOyGJqaLtbM2MqDa0uYe43gPxJsW+ozp0qzd4Zxg76cwN5AW6upLqYOePWJV78Z3j39U7Z+bG2XhA12DajTukT3HFWDdJ7Qrm1aLpVB5ymx+rnAO8RI7FQ6V0DTs9ytRFyK1FpYJuXKlVtN/MmJh85ZtCk9vBrysQcAYInHFabgq/wA28bHT3gfks7WOKveCZwqdbfAqQrQIQhUCEIQCELhQVGmPRVuoeDVRyrvTXoq33f6FRFWdmMd5LlVD2vNupim5rXeT1gC7L0lnw3zsVpKpLaWeVM4wOczyesCG5+ks+IWG140aQDAH2ay2lgbhBLHdUVAotoFH+/0bVpnW6lJA7Wqs0e6wYhlqtdmdqh1UDL6TXBwHZgrmy8bhxGlmVB6tZlMnvmfctBixOs8uFnfXvEAOZVLhcBcMW4SDOCsKb6zMqjjsktPbEA+9LreU4ceaDmyLr6Ugk3hg7cnLLZ5qgXnQ69hhAgThhgsTu1DrNM12xIDtpPN7s/FLqaZNUXHNuwZmRjA1Y71JqaNjJw7Qmamj3awD/wBY1pqaINWwtcZ5wO4mO4yNSYGji3oPIM5xB7CwiO5TvJDE3SBtE7Y1JBYRrI3HHxEqBi9XEy6+NQddfH4mz7023SldhPmmxquuqUjG+C5sqXjuPePzReOzuI+aWIdS2l7rhaROJdxgEEarwMz2KfYnhrTfYXSZkvlwHWMCE05zdY7x+YSG2Vn0QB7Bu54ZBBLrPZhdDgSJh0Hm5YEb9qRKRTpwIlx9oyeqSloolVnCU/szvbo/+5oqyVPwwo3rBaR+6LvwQ/8ApRDlfNXHBN3OqDcPEqmtWfaVacE3+dcNrPAj81tlq0ICFQIQhALhXVwoKjTvoqv3fFioCtBwg9DU+78TVnyrLGPLirqNmFS30mGYNCtlgZD7PGW9WSq/K20rbTe4EgUKwgAk4vs+oYlc5iJ0l0iaXjtFi6A6oJkNAqC6MAJ9IzPqUN/BgVT6OkRleABHaWOw7kmz8N7NzRxxpxmHGtSxjHCo1wjtV/YdKUHOBp2qkQTJB4uXDZeEHtXGfTdPeLjxMx+XWOtn58xCko8HDZnXroAdA5ry4dMHonJW1g9Mz72fslS9OVA5jS0g84ZEH6Q2KLYD51mMZ/CVvHDs0uZ8sZZd2tUt6js8jht370l7ccjlq9rcUuq3PI83WN+5JezHLVqMa12YN0ABT2Z54aztXa1OZyOH9K7R6B6Qz3oqfSxGWsR9FBHFiaXAFo6J3awuP0Y36wx69+9SGDniIyOTupOOBnXnsB+igq6lgjJ3fhrA+aTU0W7Y0/r9a1Nt1pDG7Scm5F0EExOGAxPUk+ROfDqjjMGWU3QwSII1F2ZxwzGxYmi1Y6yEanDqmPdgkOfdEkz1kDDr/WasqmiaQk3TMzJLjjemcSdcFVVtIFKoSJANLAxB880QZw1rn1MpwwnKtomftDUalMrgtvEOHWJ2Y82cMc1A4Sc6w2iMZoVI38xyer6PY1peKYBaQ6acNGDgcQIkK54Q6Jp+SWiBB4mrkT/hu1L5PQ+tx9ZjOWMVU01nj2s3XdOO3HvVjwWd5/rY7xafkqWzPmjSO2mw97GlWnBt37Szqd8J/Jei5NsEIQqoQhCAQULhQVPCL0Lvu/G1Z9X/AAjPmXfd+Jqz8qyxjz5dUKw/7xo/YV9vrUNmKllyhWN0W+m7W2hWI/iWcfNY2baFwYWiQx3OLYNR2MNGB41vuKVZuDVnqjn0GkECHczPIgOpxs2LgtBjN/4yfc6QnqOkC0jnGBm26zHtAEK3C0iWvg1Qs4v0mlpJAIvEiLzTkepP2ExVZO35FOaV0g19MAAggg4+0E1YT51ntfIrM7rwuagbJy6PzXajM4Jy1EpVVufs/NIqsEHDUfBbZJotN12JzOcbAlkHHLVtGpIoMwfn0jr+qE4Wnbs2bCgZHSbzRmco9VFeoGgmDM4CYLjdwaDOZSWTLMszu+go9rqlzncwkteGNAuPDXGC2uRMi7OWcKShRpgXnk85wMzqAktbGUiSJGanlk+qcNiqrTYXvDhVeX0y0ywNuySDIJBxZjgM5AxU2ysc0FtQhwA5riIJ1m8IgRgMEgKe3d3H6yp6VdrL5e2+26bzYDp5zQBBwOJVy5o1HuKoLVScWVgwS/i33RIEuBaQJOGpZzuv27tQHiySTUY9g9V1O60Y5g0xl1krQ6Rp3qFVvrU3jvaQsi6OLdIryWnnXXG/Lf3d4a8lsaWNMTmWCe5eb8O6/V6sZfrYdkxXExf3bziI2l5vo182aif3VP4GhWeg3xaKftR3ghU2gh+yUPs2+EK10S+K9M/XHivUcm/C6uBdVUIQhAIKFwoKbhIfMu62/E1Z28tDwkPmXdbfiCzhVyYx58lXlEsh/bW/YVf5lnUiVFsf9tZ9hV/mWdc5dIX6EIWWjdp6J1ZeITlka5tRnOnnjMAajsjYmrT0f1tCkUD5yn7Y1xqKsIunVXY9E4frWkvtB9Xbr3dSdePA6wfEJp7Nx16gdQ2FdGXLLacH4HpnYdQ3pzyluGeQzB3pFmGDs+kfWGxNV67WNvOIADZOs4AkwIkncECalpaSxgeA4guHUAAc8Ncdq7o6yMDWuFLi3QARIc4ScQ5wJvZDFQ2WQPfe84DeAY83cGPa1xFKDgwkQQROasnUBOWzV17ipGuqHqww7/hTdqYIZUDL724NggEB8BxE4ZY9iYq095HafVO8J2kDdbzjkNh1dqqlNqNey82HB0kEaxtCqKlcsdUc2Ja2oROIkNcRI7FLeXMcSSbrzm8gNa6A1rWtwi9u1qK2lfqObMFweJGouaRIWclhW2nS72uMMZWIm8OcxsxkS4kA4ZBa+y1bzGuyvNB7xMLMWbRtelSay6HBrbuIJccMSbriJJJWksFEspMac2tAPWBvXm/D/wDLjux9TxVTprve30az7eHmuh8LO1vql7PwVHt+Sm2U+cZ7TfEKHo4Qx42Vq7e60VQn2Pgg7CD3L03N6WhJYcB1JSqhCEIBcK6uFBRcJD5l/tN+ILOStDwjd5p/tN+ILOSrlwxhz5KJUaw/21v2FX+ZQTxKYsP9tZ9hV/mUFzdIaFCEKNGrV0SpNAecp+2Pmo1q6JUmgPOM9sfNEXtSn9VuR8E2WZc3UcjuCdqUxOvI6yk3MsTlt3BdGSLMM+kMds5qLRql7yZa6mwANMS5tVri14OGEAjvK7TrX+bTcHhwF4hwBaxwcL7YGOIhHJQuXC57gXXiHOON7AsJH0cTgs+EOOIluI6TdXtJ8jPo6siRrTDKcBgEQHNAzyF4DNSKs44DIeK0pFRp/wCjtx2pVNvNbgch6p1Ie0errGUbSihF1uDvfvQNvaIx97TqEqqq+kIG8T1sO1W7zvd+mncqz+/GsXhPcpKwpbPZy5jSy8xpaIIdUl2HS6YaPetVoKqXWakXEudcF4nMuGBJ3yFR0aVniKda636PpaYAGwkxG9aHRlNjaLBTIcyMHB14Hab2vGV5Pw70/V6OWXfnGcTtrM19285iXndIRUtA2Wqv76pPzQSggi0WwHVa6hHU5lF8d7j3ocvWcnpVmfLGna0H3J1RdFnzFP2G/CFKVUIQhALhXVwoM3wid5up7Y+Jqz0q74QP5lT2x8QVDeWs+GMOfJZKZsB/bWfYVf5lBLvJvR5/bWfY1f5lBc3SGjQhCw0atXRPb4FSqA86z2x81FtXRPUfApRtdx4c4C614g3hjgdWrFVGhtIIcLrQRdfJmMYEDt2ptrneblhF4G9DsKZugwdsnDBMnTTSQbjsj6uvLWu8rtgc1/cD4Fa+rNOM0Wx5PSYW3YNNxYeg4XSRm3nkxlOKlspw1ovEwAJMEmCBJMZqvsukhxrjeIbdaLhpmb3rXtkYQpI0pTw50Ya2uGsbldAstMDH6Q1bypFRpnVl81AfpGnHTbmPEKW62sk89uR+kFR2oTuzG3au2Ym43D371x1dpyc3sI2pdnIujr+aBJcdh928bVUVnedHW33q5d+XxKntQ86OtnuIUkUVnrsIAe9sM5gpPJaJbgXGcCdQnDDetPwaI8mbdiAXgRERfdlGCl2iwMeZcCfvOGWWRUhjABAEDcvM9H8Oj0vUyzxyvu4rbW28s5yinmltqDy23N1trtJ+/Z6Jb15FITul6caRtv1jZ3f+g5v9KYlem5vQtAPmzUj9XwwVgqrgxUmy090jucVaqqEIQgEFC4UGQ0+cKv2nzaqNXGnjhW+1+bVSytZ8MYc+SpUMW4UrVTc5zWjiqgl7g0YvonM4TAJjcVJV5oy2spMgQSekTr2Abhs3lc20FnCJhMB9LPPjafYc07T00DrZ/Epme56szpWkc2sPW1p8QkGtZjnSonrpsPyUpbQHaTDhEDHDpNIxEanb09Ttb3Oi4McZ50d8FPmnYznRofw2fIJt2jbC7+4o/hCUWeLav+GOxx+bUm+/XT/1j5hNDQdh/wAvSHUIPeClDQlk1NLfZqVW/C5KLcDoJPFmTmQ5klLFoPqP/wBJ/qXBoaz6n2gdVrtQ9wqoOhqOqtaR/wCIqu+NxSlsmu+8ILamc5H+kpflA2P7WO+QSOR26rTaR96i746RQNE7LXaO0WY+FAJRZRtDNfvY75tSKVWm0ReB3kRrnYu8mP1Wt/bSpnwhc8gq/wCbH/lx/wDqlFl+UM9dv4o37V2lWAJN9pEgjEYdpOKZdZK3+YpH2qJ+VRI8lr+vZT10qnyehbYtttM5PZ+IfmnBWaciO8LEus9XZZHfdqN+ZTTqNUf3NlP/ABXt/wDiKtojcIhGkbR9alZ39wrM+ShSnrTo1/GOrFlJg4ttMspvdUJuvc6+S6mzIGIxUaVYZlvOCDv2Ye07xV2s7wKd5h+6ofhatEqoQhCAXCV1NVHoMhp7Kt9r82qjJV1p12Fb7T5tVICt58MYc+XUSugolc23JRKLyJUACugolBcgdZjrKWRvKZouxI3DxKW4mDAnAwNp1DtQKk7SuBx9YqKLUBSFTJhiTxZa4CQHk0czdMjf2FKqVoLGkQ5+DOYXXn4FrCB6MlpmTlBVEjjHesUkV3ESHSNo/XWm6z7rScoxJBBujW6NcDHsSKLIJDBzIBaC5roDiSDegdLF0dcYIJHHv9Zc8of6yYNXnhn0iJaMecBN8hw5ouiCQdqTWqgXQcLxhsyZd9FguZE6pwwQSPKX7Vx1sdtSHFNVM0Q8be7ak8oO2qPKSUVJ8vftTJdKRKJRGy4DVfN1W7HA94/5LUBY7gTVg1RtunuvD5rYMKqlIQhAKLaCpSj1moMXp2wPeagFdrWudei5JGWF6ccQszV0bVbgLVl9QfmvQbdZpnrVLW0duCspGjHvZXH/AGkfwwmjXrj+/af+GFqqmjNyjP0VuUaZs26v/it/hhA0jX/xGfwwr12idy5yRuQUnKVb12fw/wDmujSlf1mfgKu+STsRyUdiIozpWuDINPKDLT1rvLVp9al+Aq7GijsRyWdiCiOnLVOdI77rvyXOXLVto47n49eCveSzGWPuXeSzs/W5BQct2r9z+F663Tdpu3Q2ztbJMMplgJObiGgSd5xV87RR2I5LOWKCiGm7Tj6HHdUx611umbSMRxQ6hUCvOSjsXDoo7O9FtSDS9o/dfheu8qVjnxX4X/mrrko7EHRR2IWpeUKv7vuf+aPL6v1Pwu/NXPJR2I5KKCnbbau1n4XfmpVBlZ30qQ62v/NWDNFGVZ2PR5RErghYXsc5z3sdIAAY1wjHMlxxW2pZKk0VZ4V3TGCBaEIQCQ5qWhBCq0JlRnWLcrS6uXEFQ7R+5IOjdyueLRxaCj5LGxHJY2K84pHFIKPksbEcljYrzikcUgo+SxsRyWNivOKCOKCCj5LGxHJY2K84oI4oIKPksbEcljYrzigjiggo+SxsXOTAr3igjiggouSwjksbFe8UEcUEFFyWEclhXvFI4pBRjRafp6PjUrXil3i0Eez0IUoIDV1AIQhAIQhAIQhAIQhAIQhAIQhAIQhAIQhAIQhAIQhAIQhAIQhAIQhAIQhAIQh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data:image/jpeg;base64,/9j/4AAQSkZJRgABAQAAAQABAAD/2wCEAAkGBhQSEBQSEhQUFBUUFRgVFBUUFhYUFxQUFBQVFRUUFBQXHSYeFxkjGRQUHy8gIycpLCwsFR4xNTAqNSYrLCkBCQoKDgwOGg8PGi8cHBwpKSwpKSwqLCwpKSwpKSkpKSkqLCkpKSkpKSkpLCkpLCkpKSksLCk1KSkqKSwpKSksKf/AABEIAOUA2gMBIgACEQEDEQH/xAAbAAABBQEBAAAAAAAAAAAAAAAAAgMEBQYBB//EAFAQAAEDAQQECQgHBQUFCQAAAAEAAhEDBBIhMQVBUWEGExUiMnGBkbEUIzNScqGywUJic4KS0fAkY5OzwjRDU1SiBzWD4fFEdISUo7TD0tP/xAAZAQEBAQEBAQAAAAAAAAAAAAAAAQIDBQT/xAArEQEAAgEDAwIFBAMAAAAAAAAAARECITFBAxJxBPAFUYGRwRMiYaEUIzL/2gAMAwEAAhEDEQA/APcUIQg450JmlbGOiHNMiRiNaTaXfCSs1ZR5tnsjwSY0SJuaa2USsyys5uTiOoqTT0rUGsO6x+SjVL5Cq6emvWb3GfcpNPSlM/SjrBCWiWhJZUByIPVilKgQhCAQhCAQhCAQhCAQhCAQhCAQhCAQhCAQhCAQhCCHa3dLcw/r3LPWXoN9keCvbecKn2U/H+SoaHQb1DwVnZjHeTyjttbZiYIwIOop6VkeFulW0KrJvTUDjDWl2FO7LjHtNCy6NcHg60FefWThfTcYFVs+qTdd2tdBVzQ4QnbIShqWmMu8J5lve36RPXis9R4QDXCmUtLsKgvqem3DpNB6sFKpaZYc5b1j8ln2WlpyISwUGop2lrsnA9qclZOU9Ttr25OPj4q2NNK6qKnppwzAPuUunptpzBH63JaLJCj07cx2Tgng6clQpCEIBCEIBCEIBCEIBCEIBcK6uFBW6SOFb7H5VFR0+iOoK70p0a32XyeqNmQ6lctmcd5OAqjtViZVtrGVA2PJ6uLgDB46y5Ttyw2q7BWZ01oR9rtdOjTe1jjQrOlwkG7VsxjDWsxu0e0hwSs7+a8RiQGuBgN1hocCNcyqat/s4Y3n0XvAOQY4tGWD5BgzOUalYO4M6Us/Qh7RlxdSP9Lj8lAfwztdDC02esyDnUoEt2dOngusR1K3v+00Vtq4PW+j6NwrAAucH3ZAGWMMUV2l7TR9PZajR6zZg7wSLsfeW44OcLWWvjLgm4G3rpLukYAukAhXTbYyYvhpjIy0x1HBSc4jTLH8FTxLzay8MaesuZ7TXeLZCuLFwlDsWPa4fVcD4Fam06EoVZv0aT9puifxNxVLbP8AZ3ZHmQ17Dta69HVex7ip/rn5x798H7oOUeEB1qZS0005rPVP9nlRnobU7cHyPc681RamhNIUvoMqjcP/AKk+AV7L/wCZiff80ndW8NrTtzTrTwcCvPeVqrDFWjUZ1Q73GD3BSqPCdgzfcOypNPvLgB71menlG8L3ROzcFOMtb25OPis1Z9NmJmRtGI71Np6ZBzCwrR0dOvGYBU2lwgYelLfess23sOtOioDkQg2VG2Md0XA9qfWFlP0dK1WZPPUcVbGzQs3Q4Un6bJ3tPyKu7Dbm1W3mzExjgQcMPegkoQhUCEIQCChBQVOlehX+z/pP5qkBV1pf0df2R4KkVyZx3kuVF0R/vWl/3a0fzLMn5VZT0gKOkKdQtc6LPXENEkzVswyWWnokILVm7Lw/sz8y9hyIexzYParaz6doVOjVYe0KiFpiwsaQWNaxz8HOa1oJyiSBjG9ZK16drWeo5lez2hzGkgVBTa9rojnSIGMnBbPS7weLIIOJyM7FahIq9YseZ0OE9hc4kv4pxib4fRiBhJ6KurLVY8E063GA5G82oBOWRxHWtLbNCUKoIq0abwcDeY0z1qiPA6yWQmrZqLaTn811yQCM4uzEyFcoxrSyJkll/Cbh2kXmH8OI96QaxGbHdbYcPcZTVW3CYDrjhmHNvTO4Ge5OUKrnGJYdpbenDPmwSFyacp22nUHSBB1PEHOMnjamq+gqL86Tfui74YKwcyTE3scMndpEkt7Qu1dEOm8WOnKWk5DbBx7lqJyx20SomNdWYrcA7OTLA6mdrcO8tgntlRKnA+s30dcnc8B/xAO7nBbCFyFr9XLnVOyGJqaLtbM2MqDa0uYe43gPxJsW+ozp0qzd4Zxg76cwN5AW6upLqYOePWJV78Z3j39U7Z+bG2XhA12DajTukT3HFWDdJ7Qrm1aLpVB5ymx+rnAO8RI7FQ6V0DTs9ytRFyK1FpYJuXKlVtN/MmJh85ZtCk9vBrysQcAYInHFabgq/wA28bHT3gfks7WOKveCZwqdbfAqQrQIQhUCEIQCELhQVGmPRVuoeDVRyrvTXoq33f6FRFWdmMd5LlVD2vNupim5rXeT1gC7L0lnw3zsVpKpLaWeVM4wOczyesCG5+ks+IWG140aQDAH2ay2lgbhBLHdUVAotoFH+/0bVpnW6lJA7Wqs0e6wYhlqtdmdqh1UDL6TXBwHZgrmy8bhxGlmVB6tZlMnvmfctBixOs8uFnfXvEAOZVLhcBcMW4SDOCsKb6zMqjjsktPbEA+9LreU4ceaDmyLr6Ugk3hg7cnLLZ5qgXnQ69hhAgThhgsTu1DrNM12xIDtpPN7s/FLqaZNUXHNuwZmRjA1Y71JqaNjJw7Qmamj3awD/wBY1pqaINWwtcZ5wO4mO4yNSYGji3oPIM5xB7CwiO5TvJDE3SBtE7Y1JBYRrI3HHxEqBi9XEy6+NQddfH4mz7023SldhPmmxquuqUjG+C5sqXjuPePzReOzuI+aWIdS2l7rhaROJdxgEEarwMz2KfYnhrTfYXSZkvlwHWMCE05zdY7x+YSG2Vn0QB7Bu54ZBBLrPZhdDgSJh0Hm5YEb9qRKRTpwIlx9oyeqSloolVnCU/szvbo/+5oqyVPwwo3rBaR+6LvwQ/8ApRDlfNXHBN3OqDcPEqmtWfaVacE3+dcNrPAj81tlq0ICFQIQhALhXVwoKjTvoqv3fFioCtBwg9DU+78TVnyrLGPLirqNmFS30mGYNCtlgZD7PGW9WSq/K20rbTe4EgUKwgAk4vs+oYlc5iJ0l0iaXjtFi6A6oJkNAqC6MAJ9IzPqUN/BgVT6OkRleABHaWOw7kmz8N7NzRxxpxmHGtSxjHCo1wjtV/YdKUHOBp2qkQTJB4uXDZeEHtXGfTdPeLjxMx+XWOtn58xCko8HDZnXroAdA5ry4dMHonJW1g9Mz72fslS9OVA5jS0g84ZEH6Q2KLYD51mMZ/CVvHDs0uZ8sZZd2tUt6js8jht370l7ccjlq9rcUuq3PI83WN+5JezHLVqMa12YN0ABT2Z54aztXa1OZyOH9K7R6B6Qz3oqfSxGWsR9FBHFiaXAFo6J3awuP0Y36wx69+9SGDniIyOTupOOBnXnsB+igq6lgjJ3fhrA+aTU0W7Y0/r9a1Nt1pDG7Scm5F0EExOGAxPUk+ROfDqjjMGWU3QwSII1F2ZxwzGxYmi1Y6yEanDqmPdgkOfdEkz1kDDr/WasqmiaQk3TMzJLjjemcSdcFVVtIFKoSJANLAxB880QZw1rn1MpwwnKtomftDUalMrgtvEOHWJ2Y82cMc1A4Sc6w2iMZoVI38xyer6PY1peKYBaQ6acNGDgcQIkK54Q6Jp+SWiBB4mrkT/hu1L5PQ+tx9ZjOWMVU01nj2s3XdOO3HvVjwWd5/rY7xafkqWzPmjSO2mw97GlWnBt37Szqd8J/Jei5NsEIQqoQhCAQULhQVPCL0Lvu/G1Z9X/AAjPmXfd+Jqz8qyxjz5dUKw/7xo/YV9vrUNmKllyhWN0W+m7W2hWI/iWcfNY2baFwYWiQx3OLYNR2MNGB41vuKVZuDVnqjn0GkECHczPIgOpxs2LgtBjN/4yfc6QnqOkC0jnGBm26zHtAEK3C0iWvg1Qs4v0mlpJAIvEiLzTkepP2ExVZO35FOaV0g19MAAggg4+0E1YT51ntfIrM7rwuagbJy6PzXajM4Jy1EpVVufs/NIqsEHDUfBbZJotN12JzOcbAlkHHLVtGpIoMwfn0jr+qE4Wnbs2bCgZHSbzRmco9VFeoGgmDM4CYLjdwaDOZSWTLMszu+go9rqlzncwkteGNAuPDXGC2uRMi7OWcKShRpgXnk85wMzqAktbGUiSJGanlk+qcNiqrTYXvDhVeX0y0ywNuySDIJBxZjgM5AxU2ysc0FtQhwA5riIJ1m8IgRgMEgKe3d3H6yp6VdrL5e2+26bzYDp5zQBBwOJVy5o1HuKoLVScWVgwS/i33RIEuBaQJOGpZzuv27tQHiySTUY9g9V1O60Y5g0xl1krQ6Rp3qFVvrU3jvaQsi6OLdIryWnnXXG/Lf3d4a8lsaWNMTmWCe5eb8O6/V6sZfrYdkxXExf3bziI2l5vo182aif3VP4GhWeg3xaKftR3ghU2gh+yUPs2+EK10S+K9M/XHivUcm/C6uBdVUIQhAIKFwoKbhIfMu62/E1Z28tDwkPmXdbfiCzhVyYx58lXlEsh/bW/YVf5lnUiVFsf9tZ9hV/mWdc5dIX6EIWWjdp6J1ZeITlka5tRnOnnjMAajsjYmrT0f1tCkUD5yn7Y1xqKsIunVXY9E4frWkvtB9Xbr3dSdePA6wfEJp7Nx16gdQ2FdGXLLacH4HpnYdQ3pzyluGeQzB3pFmGDs+kfWGxNV67WNvOIADZOs4AkwIkncECalpaSxgeA4guHUAAc8Ncdq7o6yMDWuFLi3QARIc4ScQ5wJvZDFQ2WQPfe84DeAY83cGPa1xFKDgwkQQROasnUBOWzV17ipGuqHqww7/hTdqYIZUDL724NggEB8BxE4ZY9iYq095HafVO8J2kDdbzjkNh1dqqlNqNey82HB0kEaxtCqKlcsdUc2Ja2oROIkNcRI7FLeXMcSSbrzm8gNa6A1rWtwi9u1qK2lfqObMFweJGouaRIWclhW2nS72uMMZWIm8OcxsxkS4kA4ZBa+y1bzGuyvNB7xMLMWbRtelSay6HBrbuIJccMSbriJJJWksFEspMac2tAPWBvXm/D/wDLjux9TxVTprve30az7eHmuh8LO1vql7PwVHt+Sm2U+cZ7TfEKHo4Qx42Vq7e60VQn2Pgg7CD3L03N6WhJYcB1JSqhCEIBcK6uFBRcJD5l/tN+ILOStDwjd5p/tN+ILOSrlwxhz5KJUaw/21v2FX+ZQTxKYsP9tZ9hV/mUFzdIaFCEKNGrV0SpNAecp+2Pmo1q6JUmgPOM9sfNEXtSn9VuR8E2WZc3UcjuCdqUxOvI6yk3MsTlt3BdGSLMM+kMds5qLRql7yZa6mwANMS5tVri14OGEAjvK7TrX+bTcHhwF4hwBaxwcL7YGOIhHJQuXC57gXXiHOON7AsJH0cTgs+EOOIluI6TdXtJ8jPo6siRrTDKcBgEQHNAzyF4DNSKs44DIeK0pFRp/wCjtx2pVNvNbgch6p1Ie0errGUbSihF1uDvfvQNvaIx97TqEqqq+kIG8T1sO1W7zvd+mncqz+/GsXhPcpKwpbPZy5jSy8xpaIIdUl2HS6YaPetVoKqXWakXEudcF4nMuGBJ3yFR0aVniKda636PpaYAGwkxG9aHRlNjaLBTIcyMHB14Hab2vGV5Pw70/V6OWXfnGcTtrM19285iXndIRUtA2Wqv76pPzQSggi0WwHVa6hHU5lF8d7j3ocvWcnpVmfLGna0H3J1RdFnzFP2G/CFKVUIQhALhXVwoM3wid5up7Y+Jqz0q74QP5lT2x8QVDeWs+GMOfJZKZsB/bWfYVf5lBLvJvR5/bWfY1f5lBc3SGjQhCw0atXRPb4FSqA86z2x81FtXRPUfApRtdx4c4C614g3hjgdWrFVGhtIIcLrQRdfJmMYEDt2ptrneblhF4G9DsKZugwdsnDBMnTTSQbjsj6uvLWu8rtgc1/cD4Fa+rNOM0Wx5PSYW3YNNxYeg4XSRm3nkxlOKlspw1ovEwAJMEmCBJMZqvsukhxrjeIbdaLhpmb3rXtkYQpI0pTw50Ya2uGsbldAstMDH6Q1bypFRpnVl81AfpGnHTbmPEKW62sk89uR+kFR2oTuzG3au2Ym43D371x1dpyc3sI2pdnIujr+aBJcdh928bVUVnedHW33q5d+XxKntQ86OtnuIUkUVnrsIAe9sM5gpPJaJbgXGcCdQnDDetPwaI8mbdiAXgRERfdlGCl2iwMeZcCfvOGWWRUhjABAEDcvM9H8Oj0vUyzxyvu4rbW28s5yinmltqDy23N1trtJ+/Z6Jb15FITul6caRtv1jZ3f+g5v9KYlem5vQtAPmzUj9XwwVgqrgxUmy090jucVaqqEIQgEFC4UGQ0+cKv2nzaqNXGnjhW+1+bVSytZ8MYc+SpUMW4UrVTc5zWjiqgl7g0YvonM4TAJjcVJV5oy2spMgQSekTr2Abhs3lc20FnCJhMB9LPPjafYc07T00DrZ/Epme56szpWkc2sPW1p8QkGtZjnSonrpsPyUpbQHaTDhEDHDpNIxEanb09Ttb3Oi4McZ50d8FPmnYznRofw2fIJt2jbC7+4o/hCUWeLav+GOxx+bUm+/XT/1j5hNDQdh/wAvSHUIPeClDQlk1NLfZqVW/C5KLcDoJPFmTmQ5klLFoPqP/wBJ/qXBoaz6n2gdVrtQ9wqoOhqOqtaR/wCIqu+NxSlsmu+8ILamc5H+kpflA2P7WO+QSOR26rTaR96i746RQNE7LXaO0WY+FAJRZRtDNfvY75tSKVWm0ReB3kRrnYu8mP1Wt/bSpnwhc8gq/wCbH/lx/wDqlFl+UM9dv4o37V2lWAJN9pEgjEYdpOKZdZK3+YpH2qJ+VRI8lr+vZT10qnyehbYtttM5PZ+IfmnBWaciO8LEus9XZZHfdqN+ZTTqNUf3NlP/ABXt/wDiKtojcIhGkbR9alZ39wrM+ShSnrTo1/GOrFlJg4ttMspvdUJuvc6+S6mzIGIxUaVYZlvOCDv2Ye07xV2s7wKd5h+6ofhatEqoQhCAXCV1NVHoMhp7Kt9r82qjJV1p12Fb7T5tVICt58MYc+XUSugolc23JRKLyJUACugolBcgdZjrKWRvKZouxI3DxKW4mDAnAwNp1DtQKk7SuBx9YqKLUBSFTJhiTxZa4CQHk0czdMjf2FKqVoLGkQ5+DOYXXn4FrCB6MlpmTlBVEjjHesUkV3ESHSNo/XWm6z7rScoxJBBujW6NcDHsSKLIJDBzIBaC5roDiSDegdLF0dcYIJHHv9Zc8of6yYNXnhn0iJaMecBN8hw5ouiCQdqTWqgXQcLxhsyZd9FguZE6pwwQSPKX7Vx1sdtSHFNVM0Q8be7ak8oO2qPKSUVJ8vftTJdKRKJRGy4DVfN1W7HA94/5LUBY7gTVg1RtunuvD5rYMKqlIQhAKLaCpSj1moMXp2wPeagFdrWudei5JGWF6ccQszV0bVbgLVl9QfmvQbdZpnrVLW0duCspGjHvZXH/AGkfwwmjXrj+/af+GFqqmjNyjP0VuUaZs26v/it/hhA0jX/xGfwwr12idy5yRuQUnKVb12fw/wDmujSlf1mfgKu+STsRyUdiIozpWuDINPKDLT1rvLVp9al+Aq7GijsRyWdiCiOnLVOdI77rvyXOXLVto47n49eCveSzGWPuXeSzs/W5BQct2r9z+F663Tdpu3Q2ztbJMMplgJObiGgSd5xV87RR2I5LOWKCiGm7Tj6HHdUx611umbSMRxQ6hUCvOSjsXDoo7O9FtSDS9o/dfheu8qVjnxX4X/mrrko7EHRR2IWpeUKv7vuf+aPL6v1Pwu/NXPJR2I5KKCnbbau1n4XfmpVBlZ30qQ62v/NWDNFGVZ2PR5RErghYXsc5z3sdIAAY1wjHMlxxW2pZKk0VZ4V3TGCBaEIQCQ5qWhBCq0JlRnWLcrS6uXEFQ7R+5IOjdyueLRxaCj5LGxHJY2K84pHFIKPksbEcljYrzikcUgo+SxsRyWNivOKCOKCCj5LGxHJY2K84oI4oIKPksbEcljYrzigjiggo+SxsXOTAr3igjiggouSwjksbFe8UEcUEFFyWEclhXvFI4pBRjRafp6PjUrXil3i0Eez0IUoIDV1AIQhAIQhAIQhAIQhAIQhAIQhAIQhAIQhAIQhAIQhAIQhAIQhAIQhAIQhAIQh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4" name="Picture 8" descr="http://ic.datacruncher.net/images/pic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41995" y="2209800"/>
            <a:ext cx="1730530" cy="1819276"/>
          </a:xfrm>
          <a:prstGeom prst="rect">
            <a:avLst/>
          </a:prstGeom>
          <a:noFill/>
        </p:spPr>
      </p:pic>
      <p:pic>
        <p:nvPicPr>
          <p:cNvPr id="4106" name="Picture 10" descr="http://1.bp.blogspot.com/_GpOiPzqMhG0/TPztehuf_OI/AAAAAAAAAB4/-hFoJBjV8M0/s1600/gps6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6400" y="3200400"/>
            <a:ext cx="2455491" cy="196215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883" t="23088" r="16883" b="30736"/>
          <a:stretch>
            <a:fillRect/>
          </a:stretch>
        </p:blipFill>
        <p:spPr bwMode="auto">
          <a:xfrm>
            <a:off x="381000" y="3657600"/>
            <a:ext cx="2133600" cy="83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8"/>
          <p:cNvSpPr/>
          <p:nvPr/>
        </p:nvSpPr>
        <p:spPr>
          <a:xfrm rot="2687691">
            <a:off x="1508058" y="4935128"/>
            <a:ext cx="1219200" cy="457200"/>
          </a:xfrm>
          <a:prstGeom prst="rightArrow">
            <a:avLst>
              <a:gd name="adj1" fmla="val 31132"/>
              <a:gd name="adj2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8" descr="http://us.123rf.com/400wm/400/400/buriy/buriy1005/buriy100500116/7080831-una-bolsa-de-mijo-sobre-un-fondo-blan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2209800"/>
            <a:ext cx="1238250" cy="1465385"/>
          </a:xfrm>
          <a:prstGeom prst="rect">
            <a:avLst/>
          </a:prstGeom>
          <a:noFill/>
        </p:spPr>
      </p:pic>
      <p:sp>
        <p:nvSpPr>
          <p:cNvPr id="23" name="Right Arrow 22"/>
          <p:cNvSpPr/>
          <p:nvPr/>
        </p:nvSpPr>
        <p:spPr>
          <a:xfrm rot="20741196">
            <a:off x="3507235" y="3822828"/>
            <a:ext cx="3510106" cy="457200"/>
          </a:xfrm>
          <a:prstGeom prst="rightArrow">
            <a:avLst>
              <a:gd name="adj1" fmla="val 31132"/>
              <a:gd name="adj2" fmla="val 50000"/>
            </a:avLst>
          </a:prstGeom>
          <a:solidFill>
            <a:srgbClr val="00206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Crowdsourced</a:t>
            </a:r>
            <a:r>
              <a:rPr lang="en-US" dirty="0" smtClean="0"/>
              <a:t> Crop Improvement</a:t>
            </a: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rot="6555236">
            <a:off x="7274833" y="4613286"/>
            <a:ext cx="1219200" cy="457200"/>
          </a:xfrm>
          <a:prstGeom prst="rightArrow">
            <a:avLst>
              <a:gd name="adj1" fmla="val 31132"/>
              <a:gd name="adj2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Crowdsourcing</a:t>
            </a:r>
            <a:r>
              <a:rPr lang="en-US" dirty="0" smtClean="0"/>
              <a:t> is cheap social learning</a:t>
            </a:r>
          </a:p>
          <a:p>
            <a:endParaRPr lang="en-US" dirty="0" smtClean="0"/>
          </a:p>
          <a:p>
            <a:r>
              <a:rPr lang="en-US" dirty="0" smtClean="0"/>
              <a:t>Constant circulation of information shapes opportunities to detect new demands and developments – which should be investigated using in-depth (phone) interviews, focus groups, ethnography, etc.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Climate change means farmers need to make their crops and cropping systems </a:t>
            </a:r>
            <a:r>
              <a:rPr lang="en-US" i="1" dirty="0" smtClean="0"/>
              <a:t>adapt to new conditions</a:t>
            </a:r>
            <a:r>
              <a:rPr lang="en-US" dirty="0" smtClean="0"/>
              <a:t>, quicker than ever before.</a:t>
            </a:r>
          </a:p>
          <a:p>
            <a:endParaRPr lang="en-US" dirty="0" smtClean="0"/>
          </a:p>
          <a:p>
            <a:r>
              <a:rPr lang="en-US" dirty="0" smtClean="0"/>
              <a:t>Farmers rely on informal and formal seed systems to get access to seeds.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467600" y="6400800"/>
            <a:ext cx="15295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Photo: P. </a:t>
            </a:r>
            <a:r>
              <a:rPr lang="en-US" sz="1050" dirty="0" err="1">
                <a:solidFill>
                  <a:schemeClr val="bg1"/>
                </a:solidFill>
              </a:rPr>
              <a:t>Casier</a:t>
            </a:r>
            <a:r>
              <a:rPr lang="en-US" sz="1050" dirty="0">
                <a:solidFill>
                  <a:schemeClr val="bg1"/>
                </a:solidFill>
              </a:rPr>
              <a:t> (CGIAR).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Seed system</a:t>
            </a:r>
            <a:endParaRPr lang="en-US" dirty="0"/>
          </a:p>
        </p:txBody>
      </p:sp>
      <p:pic>
        <p:nvPicPr>
          <p:cNvPr id="24578" name="Picture 2" descr="http://www.agriculturesnetwork.org/magazines/global/agrobiodiversity/the-challenge-of-collaboration-in-the-management/12331_211_1_1.jpg/image_p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1524000"/>
            <a:ext cx="7990215" cy="44577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6248400"/>
            <a:ext cx="1941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Almekinders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et al.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50% or more of all land is still not under modern varieties →unrealistic to change this in a few decades</a:t>
            </a:r>
          </a:p>
          <a:p>
            <a:endParaRPr lang="en-US" dirty="0" smtClean="0"/>
          </a:p>
          <a:p>
            <a:r>
              <a:rPr lang="en-US" dirty="0" smtClean="0"/>
              <a:t>Push models (</a:t>
            </a:r>
            <a:r>
              <a:rPr lang="en-US" dirty="0" err="1" smtClean="0"/>
              <a:t>credit+seed+other</a:t>
            </a:r>
            <a:r>
              <a:rPr lang="en-US" dirty="0" smtClean="0"/>
              <a:t> inputs) are not successful in marginal areas and can be hijacked by suppliers</a:t>
            </a:r>
          </a:p>
          <a:p>
            <a:endParaRPr lang="en-US" dirty="0" smtClean="0"/>
          </a:p>
          <a:p>
            <a:r>
              <a:rPr lang="en-US" dirty="0" smtClean="0"/>
              <a:t>Resilient, climate smart seed system combine the best from formal and local seed systems (more on that)</a:t>
            </a:r>
          </a:p>
          <a:p>
            <a:endParaRPr lang="en-US" dirty="0" smtClean="0"/>
          </a:p>
          <a:p>
            <a:r>
              <a:rPr lang="en-US" dirty="0" smtClean="0"/>
              <a:t>How do we scale up experiences in local seed systems (participatory plant breeding and variety selection, community seed banks, seed fairs, etc.)?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Resilience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“fail-safe” to “safe to fail” design.</a:t>
            </a:r>
            <a:endParaRPr lang="en-US" dirty="0"/>
          </a:p>
        </p:txBody>
      </p:sp>
      <p:pic>
        <p:nvPicPr>
          <p:cNvPr id="25604" name="Picture 4" descr="http://redtreetimes.files.wordpress.com/2012/05/star_wars_darth_vader_failure_will_not_be_tolerated_lawrence_nobl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590800"/>
            <a:ext cx="2667000" cy="325244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3657600" y="4114800"/>
            <a:ext cx="1295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608" name="Picture 8" descr="http://rakstagemom.files.wordpress.com/2011/03/quote-improvise-adapt-overcome-from-cafep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5908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Resilience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000" b="1" dirty="0" smtClean="0"/>
              <a:t>Tight feed-back loops</a:t>
            </a:r>
          </a:p>
          <a:p>
            <a:r>
              <a:rPr lang="en-US" sz="4000" dirty="0" smtClean="0"/>
              <a:t>Dynamic reorganization</a:t>
            </a:r>
          </a:p>
          <a:p>
            <a:r>
              <a:rPr lang="en-US" sz="4000" dirty="0" smtClean="0"/>
              <a:t>Built-in </a:t>
            </a:r>
            <a:r>
              <a:rPr lang="en-US" sz="4000" dirty="0" err="1" smtClean="0"/>
              <a:t>countermechanisms</a:t>
            </a:r>
            <a:endParaRPr lang="en-US" sz="4000" dirty="0" smtClean="0"/>
          </a:p>
          <a:p>
            <a:r>
              <a:rPr lang="en-US" sz="4000" dirty="0" smtClean="0"/>
              <a:t>Decoupling, diversity, modularity</a:t>
            </a:r>
          </a:p>
          <a:p>
            <a:r>
              <a:rPr lang="en-US" sz="4000" dirty="0" smtClean="0"/>
              <a:t>Simplicity</a:t>
            </a:r>
          </a:p>
          <a:p>
            <a:r>
              <a:rPr lang="en-US" sz="4000" dirty="0" smtClean="0"/>
              <a:t>Swarming </a:t>
            </a:r>
          </a:p>
          <a:p>
            <a:r>
              <a:rPr lang="en-US" sz="4000" dirty="0" smtClean="0"/>
              <a:t>Clustering                      +</a:t>
            </a:r>
          </a:p>
          <a:p>
            <a:r>
              <a:rPr lang="en-US" sz="4000" dirty="0" smtClean="0"/>
              <a:t>_________________</a:t>
            </a:r>
          </a:p>
          <a:p>
            <a:endParaRPr lang="en-US" sz="4000" dirty="0"/>
          </a:p>
          <a:p>
            <a:r>
              <a:rPr lang="en-US" sz="4000" dirty="0" smtClean="0"/>
              <a:t>Resilience</a:t>
            </a:r>
          </a:p>
          <a:p>
            <a:endParaRPr lang="en-US" dirty="0"/>
          </a:p>
        </p:txBody>
      </p:sp>
      <p:pic>
        <p:nvPicPr>
          <p:cNvPr id="4" name="Picture 2" descr="http://www.csmonitor.com/var/ezflow_site/storage/images/media/content/2012/08-02resilience/13344370-1-eng-US/08-02resilience_full_600.jpg"/>
          <p:cNvPicPr>
            <a:picLocks noChangeAspect="1" noChangeArrowheads="1"/>
          </p:cNvPicPr>
          <p:nvPr/>
        </p:nvPicPr>
        <p:blipFill>
          <a:blip r:embed="rId2" cstate="print"/>
          <a:srcRect l="28000" r="28000"/>
          <a:stretch>
            <a:fillRect/>
          </a:stretch>
        </p:blipFill>
        <p:spPr bwMode="auto">
          <a:xfrm>
            <a:off x="5791200" y="1600200"/>
            <a:ext cx="2590800" cy="3925455"/>
          </a:xfrm>
          <a:prstGeom prst="rect">
            <a:avLst/>
          </a:prstGeom>
          <a:noFill/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Tight feed-back loops</a:t>
            </a:r>
            <a:endParaRPr lang="en-US" dirty="0"/>
          </a:p>
        </p:txBody>
      </p:sp>
      <p:pic>
        <p:nvPicPr>
          <p:cNvPr id="1026" name="Picture 2" descr="http://www.dec.ny.gov/images/air_images/checkengin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1" y="1828801"/>
            <a:ext cx="3200400" cy="2178470"/>
          </a:xfrm>
          <a:prstGeom prst="rect">
            <a:avLst/>
          </a:prstGeom>
          <a:noFill/>
        </p:spPr>
      </p:pic>
      <p:pic>
        <p:nvPicPr>
          <p:cNvPr id="1028" name="Picture 4" descr="http://www.pexuniverse.com/sites/default/files/honeywell-round-thermosta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4290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Tight feed-back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 information flowing back from farmers to seed producers, breeders, and </a:t>
            </a:r>
            <a:r>
              <a:rPr lang="en-US" dirty="0" err="1" smtClean="0"/>
              <a:t>genebanks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Current model is mostly supply driven, with few opportunities for feed-back loops.</a:t>
            </a:r>
          </a:p>
          <a:p>
            <a:endParaRPr lang="en-US" dirty="0" smtClean="0"/>
          </a:p>
          <a:p>
            <a:r>
              <a:rPr lang="en-US" dirty="0" smtClean="0"/>
              <a:t>New ICTs provide opportunities for tighter feed-back to learn about demand, challenges farmers face, while getting impact at scale.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C:\Users\Tanvi\Tanvi_2011\office work\CCAFS_PICS\Karnal Visit 27-3-11\Karnal_Farmer A (village Ramba)\DSC00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0166" y="2030946"/>
            <a:ext cx="3722234" cy="2160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C:\Users\Tanvi\Tanvi_2011\office work\CCAFS_PICS\Karnal Visit 27-3-11\Karnal_Farmer A (village Ramba)\DSC002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" y="4191000"/>
            <a:ext cx="4366907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C:\Users\Tanvi\Tanvi_2011\office work\CCAFS_PICS\Ludhiana\Ludhiana_ladowal village\DSC004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852246"/>
            <a:ext cx="3257550" cy="233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C:\Users\Tanvi\Tanvi_2011\office work\CCAFS_PICS\Pusa Visit 12-14 April\DSC006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4191000"/>
            <a:ext cx="4110038" cy="249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Seeds4Needs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278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Crowdsourcing crop improvement</vt:lpstr>
      <vt:lpstr>Issue</vt:lpstr>
      <vt:lpstr>Seed system</vt:lpstr>
      <vt:lpstr>Issues to consider</vt:lpstr>
      <vt:lpstr>Resilience</vt:lpstr>
      <vt:lpstr>Resilience</vt:lpstr>
      <vt:lpstr>Tight feed-back loops</vt:lpstr>
      <vt:lpstr>Tight feed-back loops</vt:lpstr>
      <vt:lpstr>Seeds4Needs</vt:lpstr>
      <vt:lpstr>Crowdsourced Crop Improvement</vt:lpstr>
      <vt:lpstr>Social learning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Adaptation to climate change in smallholder agriculture Resilient seed management and crop improvement systems</dc:title>
  <dc:creator>jvan</dc:creator>
  <cp:lastModifiedBy>jvan</cp:lastModifiedBy>
  <cp:revision>120</cp:revision>
  <dcterms:created xsi:type="dcterms:W3CDTF">2012-08-10T14:13:43Z</dcterms:created>
  <dcterms:modified xsi:type="dcterms:W3CDTF">2012-11-20T12:37:48Z</dcterms:modified>
</cp:coreProperties>
</file>