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8"/>
  </p:notesMasterIdLst>
  <p:sldIdLst>
    <p:sldId id="256" r:id="rId2"/>
    <p:sldId id="274" r:id="rId3"/>
    <p:sldId id="277" r:id="rId4"/>
    <p:sldId id="275" r:id="rId5"/>
    <p:sldId id="258" r:id="rId6"/>
    <p:sldId id="257" r:id="rId7"/>
    <p:sldId id="260" r:id="rId8"/>
    <p:sldId id="261" r:id="rId9"/>
    <p:sldId id="262" r:id="rId10"/>
    <p:sldId id="263" r:id="rId11"/>
    <p:sldId id="266" r:id="rId12"/>
    <p:sldId id="278" r:id="rId13"/>
    <p:sldId id="273" r:id="rId14"/>
    <p:sldId id="270" r:id="rId15"/>
    <p:sldId id="264"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0" d="100"/>
          <a:sy n="40" d="100"/>
        </p:scale>
        <p:origin x="-304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F853BC-87F4-FC48-96DF-43C6D1CFFE09}"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C93A99AA-83D7-1C48-B698-B035ABF91F79}">
      <dgm:prSet phldrT="[Text]"/>
      <dgm:spPr/>
      <dgm:t>
        <a:bodyPr/>
        <a:lstStyle/>
        <a:p>
          <a:r>
            <a:rPr lang="en-US"/>
            <a:t>Triple Loop: </a:t>
          </a:r>
          <a:r>
            <a:rPr lang="en-US" b="1"/>
            <a:t>Transformative</a:t>
          </a:r>
        </a:p>
      </dgm:t>
    </dgm:pt>
    <dgm:pt modelId="{7B0AC33D-2F04-1245-9978-D84F77CAA2E9}" type="parTrans" cxnId="{1DD7BBEA-DF83-724F-9A26-9D7D230D56C2}">
      <dgm:prSet/>
      <dgm:spPr/>
      <dgm:t>
        <a:bodyPr/>
        <a:lstStyle/>
        <a:p>
          <a:endParaRPr lang="en-US"/>
        </a:p>
      </dgm:t>
    </dgm:pt>
    <dgm:pt modelId="{65362772-A1FA-CE45-B997-A4EC02C47744}" type="sibTrans" cxnId="{1DD7BBEA-DF83-724F-9A26-9D7D230D56C2}">
      <dgm:prSet/>
      <dgm:spPr/>
      <dgm:t>
        <a:bodyPr/>
        <a:lstStyle/>
        <a:p>
          <a:endParaRPr lang="en-US"/>
        </a:p>
      </dgm:t>
    </dgm:pt>
    <dgm:pt modelId="{73699C4E-E72D-924F-B68C-79F25645C8DB}">
      <dgm:prSet phldrT="[Text]"/>
      <dgm:spPr/>
      <dgm:t>
        <a:bodyPr/>
        <a:lstStyle/>
        <a:p>
          <a:r>
            <a:rPr lang="en-US" b="1"/>
            <a:t>Question: What are the right things to do?</a:t>
          </a:r>
        </a:p>
      </dgm:t>
    </dgm:pt>
    <dgm:pt modelId="{7E511616-B202-7B48-83C6-B9D8D1AF226F}" type="parTrans" cxnId="{715A2286-35C6-7C48-BE56-AC4490899510}">
      <dgm:prSet/>
      <dgm:spPr/>
      <dgm:t>
        <a:bodyPr/>
        <a:lstStyle/>
        <a:p>
          <a:endParaRPr lang="en-US"/>
        </a:p>
      </dgm:t>
    </dgm:pt>
    <dgm:pt modelId="{24F023F0-A9FB-0D44-B246-D3300F473D31}" type="sibTrans" cxnId="{715A2286-35C6-7C48-BE56-AC4490899510}">
      <dgm:prSet/>
      <dgm:spPr/>
      <dgm:t>
        <a:bodyPr/>
        <a:lstStyle/>
        <a:p>
          <a:endParaRPr lang="en-US"/>
        </a:p>
      </dgm:t>
    </dgm:pt>
    <dgm:pt modelId="{88914995-AE2F-4F44-A077-89E3D4957626}">
      <dgm:prSet phldrT="[Text]"/>
      <dgm:spPr/>
      <dgm:t>
        <a:bodyPr/>
        <a:lstStyle/>
        <a:p>
          <a:r>
            <a:rPr lang="en-US"/>
            <a:t>Second Loop: </a:t>
          </a:r>
          <a:r>
            <a:rPr lang="en-US" b="1"/>
            <a:t>Communicative</a:t>
          </a:r>
        </a:p>
      </dgm:t>
    </dgm:pt>
    <dgm:pt modelId="{6F88F705-8EC4-6843-AC9E-7A50659AE854}" type="parTrans" cxnId="{4AF8B310-5354-EC45-88D9-94E1EC7C83BB}">
      <dgm:prSet/>
      <dgm:spPr/>
      <dgm:t>
        <a:bodyPr/>
        <a:lstStyle/>
        <a:p>
          <a:endParaRPr lang="en-US"/>
        </a:p>
      </dgm:t>
    </dgm:pt>
    <dgm:pt modelId="{14C005D2-0CF6-E24B-AC78-0425E2E55ADF}" type="sibTrans" cxnId="{4AF8B310-5354-EC45-88D9-94E1EC7C83BB}">
      <dgm:prSet/>
      <dgm:spPr/>
      <dgm:t>
        <a:bodyPr/>
        <a:lstStyle/>
        <a:p>
          <a:endParaRPr lang="en-US"/>
        </a:p>
      </dgm:t>
    </dgm:pt>
    <dgm:pt modelId="{1DD74F08-6BA6-7540-9FE3-D8F3FEA4CD8F}">
      <dgm:prSet phldrT="[Text]"/>
      <dgm:spPr/>
      <dgm:t>
        <a:bodyPr/>
        <a:lstStyle/>
        <a:p>
          <a:r>
            <a:rPr lang="en-GB" b="1"/>
            <a:t>Question: Are we doing the right things?</a:t>
          </a:r>
          <a:endParaRPr lang="en-US"/>
        </a:p>
      </dgm:t>
    </dgm:pt>
    <dgm:pt modelId="{8343729F-5401-6C44-8EDB-5BD58E902B9F}" type="parTrans" cxnId="{6122C5B1-61FA-7249-AA34-925243CD0492}">
      <dgm:prSet/>
      <dgm:spPr/>
      <dgm:t>
        <a:bodyPr/>
        <a:lstStyle/>
        <a:p>
          <a:endParaRPr lang="en-US"/>
        </a:p>
      </dgm:t>
    </dgm:pt>
    <dgm:pt modelId="{562B140B-AFC9-1D45-A93B-2EBA5511B736}" type="sibTrans" cxnId="{6122C5B1-61FA-7249-AA34-925243CD0492}">
      <dgm:prSet/>
      <dgm:spPr/>
      <dgm:t>
        <a:bodyPr/>
        <a:lstStyle/>
        <a:p>
          <a:endParaRPr lang="en-US"/>
        </a:p>
      </dgm:t>
    </dgm:pt>
    <dgm:pt modelId="{8E9FDB49-189F-EF4B-972E-AD89E0A1A5EE}">
      <dgm:prSet phldrT="[Text]"/>
      <dgm:spPr/>
      <dgm:t>
        <a:bodyPr/>
        <a:lstStyle/>
        <a:p>
          <a:r>
            <a:rPr lang="en-US"/>
            <a:t>First Loop: </a:t>
          </a:r>
          <a:r>
            <a:rPr lang="en-US" b="1"/>
            <a:t>Instrumental</a:t>
          </a:r>
        </a:p>
      </dgm:t>
    </dgm:pt>
    <dgm:pt modelId="{A3CB9C20-34C9-9A40-A1F5-2FD7881068E1}" type="parTrans" cxnId="{5606A53C-18CF-CC46-8D11-1CE6F37E73D1}">
      <dgm:prSet/>
      <dgm:spPr/>
      <dgm:t>
        <a:bodyPr/>
        <a:lstStyle/>
        <a:p>
          <a:endParaRPr lang="en-US"/>
        </a:p>
      </dgm:t>
    </dgm:pt>
    <dgm:pt modelId="{9045FA5A-BD09-2F43-B1E0-93F1B549A750}" type="sibTrans" cxnId="{5606A53C-18CF-CC46-8D11-1CE6F37E73D1}">
      <dgm:prSet/>
      <dgm:spPr/>
      <dgm:t>
        <a:bodyPr/>
        <a:lstStyle/>
        <a:p>
          <a:endParaRPr lang="en-US"/>
        </a:p>
      </dgm:t>
    </dgm:pt>
    <dgm:pt modelId="{31EDD6CB-BBF6-3C43-9C5E-05CCBD4A7166}">
      <dgm:prSet phldrT="[Text]"/>
      <dgm:spPr/>
      <dgm:t>
        <a:bodyPr/>
        <a:lstStyle/>
        <a:p>
          <a:r>
            <a:rPr lang="en-GB" b="1"/>
            <a:t>Question: Are we doing things right?</a:t>
          </a:r>
          <a:endParaRPr lang="en-US"/>
        </a:p>
      </dgm:t>
    </dgm:pt>
    <dgm:pt modelId="{3C377933-A047-4A4A-BFFA-87E1BAF9C8B8}" type="parTrans" cxnId="{CBFA52F0-BD32-3B46-B227-FB0685852333}">
      <dgm:prSet/>
      <dgm:spPr/>
      <dgm:t>
        <a:bodyPr/>
        <a:lstStyle/>
        <a:p>
          <a:endParaRPr lang="en-US"/>
        </a:p>
      </dgm:t>
    </dgm:pt>
    <dgm:pt modelId="{6E4AEAD5-CC21-374A-A04D-DBD08E8418A6}" type="sibTrans" cxnId="{CBFA52F0-BD32-3B46-B227-FB0685852333}">
      <dgm:prSet/>
      <dgm:spPr/>
      <dgm:t>
        <a:bodyPr/>
        <a:lstStyle/>
        <a:p>
          <a:endParaRPr lang="en-US"/>
        </a:p>
      </dgm:t>
    </dgm:pt>
    <dgm:pt modelId="{E0DCBCC3-E364-BA4A-A848-380CC463FA36}">
      <dgm:prSet phldrT="[Text]"/>
      <dgm:spPr/>
      <dgm:t>
        <a:bodyPr/>
        <a:lstStyle/>
        <a:p>
          <a:r>
            <a:rPr lang="en-US" dirty="0"/>
            <a:t>Purpose: How to do things the right way.</a:t>
          </a:r>
        </a:p>
      </dgm:t>
    </dgm:pt>
    <dgm:pt modelId="{C393C608-AE3D-7C41-85B0-BA4EA6CFBE1B}" type="parTrans" cxnId="{28FF9CB8-75A6-E840-927D-FA637B18F52D}">
      <dgm:prSet/>
      <dgm:spPr/>
      <dgm:t>
        <a:bodyPr/>
        <a:lstStyle/>
        <a:p>
          <a:endParaRPr lang="en-US"/>
        </a:p>
      </dgm:t>
    </dgm:pt>
    <dgm:pt modelId="{2E10B78D-E691-AB49-A4B0-6A2086BBE9D7}" type="sibTrans" cxnId="{28FF9CB8-75A6-E840-927D-FA637B18F52D}">
      <dgm:prSet/>
      <dgm:spPr/>
      <dgm:t>
        <a:bodyPr/>
        <a:lstStyle/>
        <a:p>
          <a:endParaRPr lang="en-US"/>
        </a:p>
      </dgm:t>
    </dgm:pt>
    <dgm:pt modelId="{B74D9C32-4BA9-BE46-891E-2770CD5A6343}">
      <dgm:prSet phldrT="[Text]"/>
      <dgm:spPr/>
      <dgm:t>
        <a:bodyPr/>
        <a:lstStyle/>
        <a:p>
          <a:r>
            <a:rPr lang="en-US"/>
            <a:t>Purpose: How to do the right things.</a:t>
          </a:r>
        </a:p>
      </dgm:t>
    </dgm:pt>
    <dgm:pt modelId="{6AA1A23B-D524-9344-AAA1-1CB9BBE80019}" type="parTrans" cxnId="{5368A400-1C89-C440-A1AB-9E93847FEC13}">
      <dgm:prSet/>
      <dgm:spPr/>
      <dgm:t>
        <a:bodyPr/>
        <a:lstStyle/>
        <a:p>
          <a:endParaRPr lang="en-US"/>
        </a:p>
      </dgm:t>
    </dgm:pt>
    <dgm:pt modelId="{A7276A1F-1AD9-3D49-A49C-8EC2FBD50244}" type="sibTrans" cxnId="{5368A400-1C89-C440-A1AB-9E93847FEC13}">
      <dgm:prSet/>
      <dgm:spPr/>
      <dgm:t>
        <a:bodyPr/>
        <a:lstStyle/>
        <a:p>
          <a:endParaRPr lang="en-US"/>
        </a:p>
      </dgm:t>
    </dgm:pt>
    <dgm:pt modelId="{D3A369A9-AB16-2B44-9961-B90EF03B4728}">
      <dgm:prSet phldrT="[Text]"/>
      <dgm:spPr/>
      <dgm:t>
        <a:bodyPr/>
        <a:lstStyle/>
        <a:p>
          <a:r>
            <a:rPr lang="en-US"/>
            <a:t>Purpose: Find out what are the right things to do.</a:t>
          </a:r>
        </a:p>
      </dgm:t>
    </dgm:pt>
    <dgm:pt modelId="{FF5526A7-0B19-494B-AC9E-B4EECC648C1E}" type="parTrans" cxnId="{D13320B5-773F-0E44-BA2C-3E0A66569285}">
      <dgm:prSet/>
      <dgm:spPr/>
      <dgm:t>
        <a:bodyPr/>
        <a:lstStyle/>
        <a:p>
          <a:endParaRPr lang="en-US"/>
        </a:p>
      </dgm:t>
    </dgm:pt>
    <dgm:pt modelId="{38AA9D1F-1108-5B48-BB1E-5435075BE3E2}" type="sibTrans" cxnId="{D13320B5-773F-0E44-BA2C-3E0A66569285}">
      <dgm:prSet/>
      <dgm:spPr/>
      <dgm:t>
        <a:bodyPr/>
        <a:lstStyle/>
        <a:p>
          <a:endParaRPr lang="en-US"/>
        </a:p>
      </dgm:t>
    </dgm:pt>
    <dgm:pt modelId="{60795E31-2D18-464D-A3EF-34FD09902730}" type="pres">
      <dgm:prSet presAssocID="{25F853BC-87F4-FC48-96DF-43C6D1CFFE09}" presName="Name0" presStyleCnt="0">
        <dgm:presLayoutVars>
          <dgm:chMax val="7"/>
          <dgm:chPref val="7"/>
          <dgm:dir/>
          <dgm:animLvl val="lvl"/>
        </dgm:presLayoutVars>
      </dgm:prSet>
      <dgm:spPr/>
      <dgm:t>
        <a:bodyPr/>
        <a:lstStyle/>
        <a:p>
          <a:endParaRPr lang="en-US"/>
        </a:p>
      </dgm:t>
    </dgm:pt>
    <dgm:pt modelId="{0C5A4DAF-7A68-664A-81AB-371968B7822E}" type="pres">
      <dgm:prSet presAssocID="{C93A99AA-83D7-1C48-B698-B035ABF91F79}" presName="Accent1" presStyleCnt="0"/>
      <dgm:spPr/>
    </dgm:pt>
    <dgm:pt modelId="{81B6D4E6-9D63-B247-BAFE-3DF8B998CBCB}" type="pres">
      <dgm:prSet presAssocID="{C93A99AA-83D7-1C48-B698-B035ABF91F79}" presName="Accent" presStyleLbl="node1" presStyleIdx="0" presStyleCnt="3"/>
      <dgm:spPr/>
    </dgm:pt>
    <dgm:pt modelId="{554C312E-A9B4-BB4C-B71B-D2950CE77208}" type="pres">
      <dgm:prSet presAssocID="{C93A99AA-83D7-1C48-B698-B035ABF91F79}" presName="Child1" presStyleLbl="revTx" presStyleIdx="0" presStyleCnt="6" custLinFactY="100000" custLinFactNeighborX="5220" custLinFactNeighborY="194458">
        <dgm:presLayoutVars>
          <dgm:chMax val="0"/>
          <dgm:chPref val="0"/>
          <dgm:bulletEnabled val="1"/>
        </dgm:presLayoutVars>
      </dgm:prSet>
      <dgm:spPr/>
      <dgm:t>
        <a:bodyPr/>
        <a:lstStyle/>
        <a:p>
          <a:endParaRPr lang="en-US"/>
        </a:p>
      </dgm:t>
    </dgm:pt>
    <dgm:pt modelId="{8581D571-51F2-7A40-BBE4-D48387C6DDDB}" type="pres">
      <dgm:prSet presAssocID="{C93A99AA-83D7-1C48-B698-B035ABF91F79}" presName="Parent1" presStyleLbl="revTx" presStyleIdx="1" presStyleCnt="6" custScaleX="106530" custScaleY="176344" custLinFactY="200000" custLinFactNeighborX="553" custLinFactNeighborY="200806">
        <dgm:presLayoutVars>
          <dgm:chMax val="1"/>
          <dgm:chPref val="1"/>
          <dgm:bulletEnabled val="1"/>
        </dgm:presLayoutVars>
      </dgm:prSet>
      <dgm:spPr/>
      <dgm:t>
        <a:bodyPr/>
        <a:lstStyle/>
        <a:p>
          <a:endParaRPr lang="en-US"/>
        </a:p>
      </dgm:t>
    </dgm:pt>
    <dgm:pt modelId="{FF692A9E-79BB-0C4A-A6AC-F216CF724178}" type="pres">
      <dgm:prSet presAssocID="{88914995-AE2F-4F44-A077-89E3D4957626}" presName="Accent2" presStyleCnt="0"/>
      <dgm:spPr/>
    </dgm:pt>
    <dgm:pt modelId="{1ECA0796-F73F-2241-8908-DF009D039A1D}" type="pres">
      <dgm:prSet presAssocID="{88914995-AE2F-4F44-A077-89E3D4957626}" presName="Accent" presStyleLbl="node1" presStyleIdx="1" presStyleCnt="3" custLinFactNeighborX="-1799"/>
      <dgm:spPr/>
    </dgm:pt>
    <dgm:pt modelId="{BE79C898-2F1C-4E45-B08F-D7F675ED5A08}" type="pres">
      <dgm:prSet presAssocID="{88914995-AE2F-4F44-A077-89E3D4957626}" presName="Child2" presStyleLbl="revTx" presStyleIdx="2" presStyleCnt="6" custLinFactNeighborX="15144">
        <dgm:presLayoutVars>
          <dgm:chMax val="0"/>
          <dgm:chPref val="0"/>
          <dgm:bulletEnabled val="1"/>
        </dgm:presLayoutVars>
      </dgm:prSet>
      <dgm:spPr/>
      <dgm:t>
        <a:bodyPr/>
        <a:lstStyle/>
        <a:p>
          <a:endParaRPr lang="en-US"/>
        </a:p>
      </dgm:t>
    </dgm:pt>
    <dgm:pt modelId="{36323F85-72F0-B242-A777-8B94849F7674}" type="pres">
      <dgm:prSet presAssocID="{88914995-AE2F-4F44-A077-89E3D4957626}" presName="Parent2" presStyleLbl="revTx" presStyleIdx="3" presStyleCnt="6">
        <dgm:presLayoutVars>
          <dgm:chMax val="1"/>
          <dgm:chPref val="1"/>
          <dgm:bulletEnabled val="1"/>
        </dgm:presLayoutVars>
      </dgm:prSet>
      <dgm:spPr/>
      <dgm:t>
        <a:bodyPr/>
        <a:lstStyle/>
        <a:p>
          <a:endParaRPr lang="en-US"/>
        </a:p>
      </dgm:t>
    </dgm:pt>
    <dgm:pt modelId="{128C1417-44ED-2C4B-B2C1-759D1399E123}" type="pres">
      <dgm:prSet presAssocID="{8E9FDB49-189F-EF4B-972E-AD89E0A1A5EE}" presName="Accent3" presStyleCnt="0"/>
      <dgm:spPr/>
    </dgm:pt>
    <dgm:pt modelId="{5DFBEAA1-FED0-C848-9ED1-EB2E66231823}" type="pres">
      <dgm:prSet presAssocID="{8E9FDB49-189F-EF4B-972E-AD89E0A1A5EE}" presName="Accent" presStyleLbl="node1" presStyleIdx="2" presStyleCnt="3"/>
      <dgm:spPr/>
    </dgm:pt>
    <dgm:pt modelId="{D121D5BB-12EF-5046-A55A-D50F289937DF}" type="pres">
      <dgm:prSet presAssocID="{8E9FDB49-189F-EF4B-972E-AD89E0A1A5EE}" presName="Child3" presStyleLbl="revTx" presStyleIdx="4" presStyleCnt="6" custLinFactY="-100000" custLinFactNeighborX="4691" custLinFactNeighborY="-196349">
        <dgm:presLayoutVars>
          <dgm:chMax val="0"/>
          <dgm:chPref val="0"/>
          <dgm:bulletEnabled val="1"/>
        </dgm:presLayoutVars>
      </dgm:prSet>
      <dgm:spPr/>
      <dgm:t>
        <a:bodyPr/>
        <a:lstStyle/>
        <a:p>
          <a:endParaRPr lang="en-US"/>
        </a:p>
      </dgm:t>
    </dgm:pt>
    <dgm:pt modelId="{746B353B-9AF2-7E49-9A66-7783F3C9E249}" type="pres">
      <dgm:prSet presAssocID="{8E9FDB49-189F-EF4B-972E-AD89E0A1A5EE}" presName="Parent3" presStyleLbl="revTx" presStyleIdx="5" presStyleCnt="6" custScaleX="131140" custScaleY="184557" custLinFactY="-200000" custLinFactNeighborX="317" custLinFactNeighborY="-225330">
        <dgm:presLayoutVars>
          <dgm:chMax val="1"/>
          <dgm:chPref val="1"/>
          <dgm:bulletEnabled val="1"/>
        </dgm:presLayoutVars>
      </dgm:prSet>
      <dgm:spPr/>
      <dgm:t>
        <a:bodyPr/>
        <a:lstStyle/>
        <a:p>
          <a:endParaRPr lang="en-US"/>
        </a:p>
      </dgm:t>
    </dgm:pt>
  </dgm:ptLst>
  <dgm:cxnLst>
    <dgm:cxn modelId="{A5C71432-94A3-1E4A-BAC7-884979079129}" type="presOf" srcId="{D3A369A9-AB16-2B44-9961-B90EF03B4728}" destId="{554C312E-A9B4-BB4C-B71B-D2950CE77208}" srcOrd="0" destOrd="1" presId="urn:microsoft.com/office/officeart/2009/layout/CircleArrowProcess"/>
    <dgm:cxn modelId="{6122C5B1-61FA-7249-AA34-925243CD0492}" srcId="{88914995-AE2F-4F44-A077-89E3D4957626}" destId="{1DD74F08-6BA6-7540-9FE3-D8F3FEA4CD8F}" srcOrd="0" destOrd="0" parTransId="{8343729F-5401-6C44-8EDB-5BD58E902B9F}" sibTransId="{562B140B-AFC9-1D45-A93B-2EBA5511B736}"/>
    <dgm:cxn modelId="{CBD14F85-F76F-104B-A300-9F1BA658702C}" type="presOf" srcId="{25F853BC-87F4-FC48-96DF-43C6D1CFFE09}" destId="{60795E31-2D18-464D-A3EF-34FD09902730}" srcOrd="0" destOrd="0" presId="urn:microsoft.com/office/officeart/2009/layout/CircleArrowProcess"/>
    <dgm:cxn modelId="{AD00B722-3279-F94A-AE12-FBB38FF9DB1D}" type="presOf" srcId="{1DD74F08-6BA6-7540-9FE3-D8F3FEA4CD8F}" destId="{BE79C898-2F1C-4E45-B08F-D7F675ED5A08}" srcOrd="0" destOrd="0" presId="urn:microsoft.com/office/officeart/2009/layout/CircleArrowProcess"/>
    <dgm:cxn modelId="{CBFA52F0-BD32-3B46-B227-FB0685852333}" srcId="{8E9FDB49-189F-EF4B-972E-AD89E0A1A5EE}" destId="{31EDD6CB-BBF6-3C43-9C5E-05CCBD4A7166}" srcOrd="0" destOrd="0" parTransId="{3C377933-A047-4A4A-BFFA-87E1BAF9C8B8}" sibTransId="{6E4AEAD5-CC21-374A-A04D-DBD08E8418A6}"/>
    <dgm:cxn modelId="{5606A53C-18CF-CC46-8D11-1CE6F37E73D1}" srcId="{25F853BC-87F4-FC48-96DF-43C6D1CFFE09}" destId="{8E9FDB49-189F-EF4B-972E-AD89E0A1A5EE}" srcOrd="2" destOrd="0" parTransId="{A3CB9C20-34C9-9A40-A1F5-2FD7881068E1}" sibTransId="{9045FA5A-BD09-2F43-B1E0-93F1B549A750}"/>
    <dgm:cxn modelId="{28FF9CB8-75A6-E840-927D-FA637B18F52D}" srcId="{8E9FDB49-189F-EF4B-972E-AD89E0A1A5EE}" destId="{E0DCBCC3-E364-BA4A-A848-380CC463FA36}" srcOrd="1" destOrd="0" parTransId="{C393C608-AE3D-7C41-85B0-BA4EA6CFBE1B}" sibTransId="{2E10B78D-E691-AB49-A4B0-6A2086BBE9D7}"/>
    <dgm:cxn modelId="{1DD7BBEA-DF83-724F-9A26-9D7D230D56C2}" srcId="{25F853BC-87F4-FC48-96DF-43C6D1CFFE09}" destId="{C93A99AA-83D7-1C48-B698-B035ABF91F79}" srcOrd="0" destOrd="0" parTransId="{7B0AC33D-2F04-1245-9978-D84F77CAA2E9}" sibTransId="{65362772-A1FA-CE45-B997-A4EC02C47744}"/>
    <dgm:cxn modelId="{4AF8B310-5354-EC45-88D9-94E1EC7C83BB}" srcId="{25F853BC-87F4-FC48-96DF-43C6D1CFFE09}" destId="{88914995-AE2F-4F44-A077-89E3D4957626}" srcOrd="1" destOrd="0" parTransId="{6F88F705-8EC4-6843-AC9E-7A50659AE854}" sibTransId="{14C005D2-0CF6-E24B-AC78-0425E2E55ADF}"/>
    <dgm:cxn modelId="{AF62B7BA-61CA-8B49-A7D1-813889FD2129}" type="presOf" srcId="{8E9FDB49-189F-EF4B-972E-AD89E0A1A5EE}" destId="{746B353B-9AF2-7E49-9A66-7783F3C9E249}" srcOrd="0" destOrd="0" presId="urn:microsoft.com/office/officeart/2009/layout/CircleArrowProcess"/>
    <dgm:cxn modelId="{263C6DD5-A441-FD41-841D-5E3297C13C99}" type="presOf" srcId="{E0DCBCC3-E364-BA4A-A848-380CC463FA36}" destId="{D121D5BB-12EF-5046-A55A-D50F289937DF}" srcOrd="0" destOrd="1" presId="urn:microsoft.com/office/officeart/2009/layout/CircleArrowProcess"/>
    <dgm:cxn modelId="{D13320B5-773F-0E44-BA2C-3E0A66569285}" srcId="{C93A99AA-83D7-1C48-B698-B035ABF91F79}" destId="{D3A369A9-AB16-2B44-9961-B90EF03B4728}" srcOrd="1" destOrd="0" parTransId="{FF5526A7-0B19-494B-AC9E-B4EECC648C1E}" sibTransId="{38AA9D1F-1108-5B48-BB1E-5435075BE3E2}"/>
    <dgm:cxn modelId="{5368A400-1C89-C440-A1AB-9E93847FEC13}" srcId="{88914995-AE2F-4F44-A077-89E3D4957626}" destId="{B74D9C32-4BA9-BE46-891E-2770CD5A6343}" srcOrd="1" destOrd="0" parTransId="{6AA1A23B-D524-9344-AAA1-1CB9BBE80019}" sibTransId="{A7276A1F-1AD9-3D49-A49C-8EC2FBD50244}"/>
    <dgm:cxn modelId="{E141871F-525C-434E-938C-8AE3BBD632B8}" type="presOf" srcId="{73699C4E-E72D-924F-B68C-79F25645C8DB}" destId="{554C312E-A9B4-BB4C-B71B-D2950CE77208}" srcOrd="0" destOrd="0" presId="urn:microsoft.com/office/officeart/2009/layout/CircleArrowProcess"/>
    <dgm:cxn modelId="{0F390E23-E699-F148-ADDB-68101C144909}" type="presOf" srcId="{88914995-AE2F-4F44-A077-89E3D4957626}" destId="{36323F85-72F0-B242-A777-8B94849F7674}" srcOrd="0" destOrd="0" presId="urn:microsoft.com/office/officeart/2009/layout/CircleArrowProcess"/>
    <dgm:cxn modelId="{715A2286-35C6-7C48-BE56-AC4490899510}" srcId="{C93A99AA-83D7-1C48-B698-B035ABF91F79}" destId="{73699C4E-E72D-924F-B68C-79F25645C8DB}" srcOrd="0" destOrd="0" parTransId="{7E511616-B202-7B48-83C6-B9D8D1AF226F}" sibTransId="{24F023F0-A9FB-0D44-B246-D3300F473D31}"/>
    <dgm:cxn modelId="{3D802AE4-B9FA-CA48-8002-4CBBA3B258B3}" type="presOf" srcId="{B74D9C32-4BA9-BE46-891E-2770CD5A6343}" destId="{BE79C898-2F1C-4E45-B08F-D7F675ED5A08}" srcOrd="0" destOrd="1" presId="urn:microsoft.com/office/officeart/2009/layout/CircleArrowProcess"/>
    <dgm:cxn modelId="{4937D40A-691C-614C-A3A9-384A55B965FC}" type="presOf" srcId="{31EDD6CB-BBF6-3C43-9C5E-05CCBD4A7166}" destId="{D121D5BB-12EF-5046-A55A-D50F289937DF}" srcOrd="0" destOrd="0" presId="urn:microsoft.com/office/officeart/2009/layout/CircleArrowProcess"/>
    <dgm:cxn modelId="{A9E5BA4C-EFB8-7240-B769-1C80106419BD}" type="presOf" srcId="{C93A99AA-83D7-1C48-B698-B035ABF91F79}" destId="{8581D571-51F2-7A40-BBE4-D48387C6DDDB}" srcOrd="0" destOrd="0" presId="urn:microsoft.com/office/officeart/2009/layout/CircleArrowProcess"/>
    <dgm:cxn modelId="{D06975F6-F70C-6F45-AF9B-1FF717EF8F43}" type="presParOf" srcId="{60795E31-2D18-464D-A3EF-34FD09902730}" destId="{0C5A4DAF-7A68-664A-81AB-371968B7822E}" srcOrd="0" destOrd="0" presId="urn:microsoft.com/office/officeart/2009/layout/CircleArrowProcess"/>
    <dgm:cxn modelId="{9AA1C803-AD6F-B14A-9D55-C76AC025F3D8}" type="presParOf" srcId="{0C5A4DAF-7A68-664A-81AB-371968B7822E}" destId="{81B6D4E6-9D63-B247-BAFE-3DF8B998CBCB}" srcOrd="0" destOrd="0" presId="urn:microsoft.com/office/officeart/2009/layout/CircleArrowProcess"/>
    <dgm:cxn modelId="{FE44F69E-0E55-B041-9CBE-A455EF06485C}" type="presParOf" srcId="{60795E31-2D18-464D-A3EF-34FD09902730}" destId="{554C312E-A9B4-BB4C-B71B-D2950CE77208}" srcOrd="1" destOrd="0" presId="urn:microsoft.com/office/officeart/2009/layout/CircleArrowProcess"/>
    <dgm:cxn modelId="{507C1A6A-61C2-BA42-A76D-25AA4040F6EF}" type="presParOf" srcId="{60795E31-2D18-464D-A3EF-34FD09902730}" destId="{8581D571-51F2-7A40-BBE4-D48387C6DDDB}" srcOrd="2" destOrd="0" presId="urn:microsoft.com/office/officeart/2009/layout/CircleArrowProcess"/>
    <dgm:cxn modelId="{B170DF78-F817-CD49-99AC-624BEDF2CE29}" type="presParOf" srcId="{60795E31-2D18-464D-A3EF-34FD09902730}" destId="{FF692A9E-79BB-0C4A-A6AC-F216CF724178}" srcOrd="3" destOrd="0" presId="urn:microsoft.com/office/officeart/2009/layout/CircleArrowProcess"/>
    <dgm:cxn modelId="{071215E5-7439-3F42-AFB6-BC6F364FBB08}" type="presParOf" srcId="{FF692A9E-79BB-0C4A-A6AC-F216CF724178}" destId="{1ECA0796-F73F-2241-8908-DF009D039A1D}" srcOrd="0" destOrd="0" presId="urn:microsoft.com/office/officeart/2009/layout/CircleArrowProcess"/>
    <dgm:cxn modelId="{24758026-CBEB-714C-9352-2A279E85FEE2}" type="presParOf" srcId="{60795E31-2D18-464D-A3EF-34FD09902730}" destId="{BE79C898-2F1C-4E45-B08F-D7F675ED5A08}" srcOrd="4" destOrd="0" presId="urn:microsoft.com/office/officeart/2009/layout/CircleArrowProcess"/>
    <dgm:cxn modelId="{A7F8715D-8E95-014C-9FD8-E0E4F41BFAD5}" type="presParOf" srcId="{60795E31-2D18-464D-A3EF-34FD09902730}" destId="{36323F85-72F0-B242-A777-8B94849F7674}" srcOrd="5" destOrd="0" presId="urn:microsoft.com/office/officeart/2009/layout/CircleArrowProcess"/>
    <dgm:cxn modelId="{59A4FE55-DD47-9B4B-B6A7-10941F659892}" type="presParOf" srcId="{60795E31-2D18-464D-A3EF-34FD09902730}" destId="{128C1417-44ED-2C4B-B2C1-759D1399E123}" srcOrd="6" destOrd="0" presId="urn:microsoft.com/office/officeart/2009/layout/CircleArrowProcess"/>
    <dgm:cxn modelId="{553456D1-4681-304C-BEB7-67597075B07E}" type="presParOf" srcId="{128C1417-44ED-2C4B-B2C1-759D1399E123}" destId="{5DFBEAA1-FED0-C848-9ED1-EB2E66231823}" srcOrd="0" destOrd="0" presId="urn:microsoft.com/office/officeart/2009/layout/CircleArrowProcess"/>
    <dgm:cxn modelId="{87EFE925-4774-854F-AC13-BFAD29D7EF0E}" type="presParOf" srcId="{60795E31-2D18-464D-A3EF-34FD09902730}" destId="{D121D5BB-12EF-5046-A55A-D50F289937DF}" srcOrd="7" destOrd="0" presId="urn:microsoft.com/office/officeart/2009/layout/CircleArrowProcess"/>
    <dgm:cxn modelId="{57C3886F-4BB0-144A-A7CE-0E4E84F9AB09}" type="presParOf" srcId="{60795E31-2D18-464D-A3EF-34FD09902730}" destId="{746B353B-9AF2-7E49-9A66-7783F3C9E249}" srcOrd="8"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B6D4E6-9D63-B247-BAFE-3DF8B998CBCB}">
      <dsp:nvSpPr>
        <dsp:cNvPr id="0" name=""/>
        <dsp:cNvSpPr/>
      </dsp:nvSpPr>
      <dsp:spPr>
        <a:xfrm>
          <a:off x="2394728" y="0"/>
          <a:ext cx="2601357" cy="2601753"/>
        </a:xfrm>
        <a:prstGeom prst="circularArrow">
          <a:avLst>
            <a:gd name="adj1" fmla="val 10980"/>
            <a:gd name="adj2" fmla="val 1142322"/>
            <a:gd name="adj3" fmla="val 4500000"/>
            <a:gd name="adj4" fmla="val 10800000"/>
            <a:gd name="adj5" fmla="val 125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554C312E-A9B4-BB4C-B71B-D2950CE77208}">
      <dsp:nvSpPr>
        <dsp:cNvPr id="0" name=""/>
        <dsp:cNvSpPr/>
      </dsp:nvSpPr>
      <dsp:spPr>
        <a:xfrm>
          <a:off x="5078049" y="3840619"/>
          <a:ext cx="1560814" cy="1040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marL="114300" lvl="1" indent="-114300" algn="l" defTabSz="533400">
            <a:lnSpc>
              <a:spcPct val="90000"/>
            </a:lnSpc>
            <a:spcBef>
              <a:spcPct val="0"/>
            </a:spcBef>
            <a:spcAft>
              <a:spcPct val="15000"/>
            </a:spcAft>
            <a:buChar char="••"/>
          </a:pPr>
          <a:r>
            <a:rPr lang="en-US" sz="1200" b="1" kern="1200"/>
            <a:t>Question: What are the right things to do?</a:t>
          </a:r>
        </a:p>
        <a:p>
          <a:pPr marL="114300" lvl="1" indent="-114300" algn="l" defTabSz="533400">
            <a:lnSpc>
              <a:spcPct val="90000"/>
            </a:lnSpc>
            <a:spcBef>
              <a:spcPct val="0"/>
            </a:spcBef>
            <a:spcAft>
              <a:spcPct val="15000"/>
            </a:spcAft>
            <a:buChar char="••"/>
          </a:pPr>
          <a:r>
            <a:rPr lang="en-US" sz="1200" kern="1200"/>
            <a:t>Purpose: Find out what are the right things to do.</a:t>
          </a:r>
        </a:p>
      </dsp:txBody>
      <dsp:txXfrm>
        <a:off x="5078049" y="3840619"/>
        <a:ext cx="1560814" cy="1040917"/>
      </dsp:txXfrm>
    </dsp:sp>
    <dsp:sp modelId="{8581D571-51F2-7A40-BBE4-D48387C6DDDB}">
      <dsp:nvSpPr>
        <dsp:cNvPr id="0" name=""/>
        <dsp:cNvSpPr/>
      </dsp:nvSpPr>
      <dsp:spPr>
        <a:xfrm>
          <a:off x="2930511" y="3559666"/>
          <a:ext cx="1539917" cy="1274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a:t>Triple Loop: </a:t>
          </a:r>
          <a:r>
            <a:rPr lang="en-US" sz="1500" b="1" kern="1200"/>
            <a:t>Transformative</a:t>
          </a:r>
        </a:p>
      </dsp:txBody>
      <dsp:txXfrm>
        <a:off x="2930511" y="3559666"/>
        <a:ext cx="1539917" cy="1274242"/>
      </dsp:txXfrm>
    </dsp:sp>
    <dsp:sp modelId="{1ECA0796-F73F-2241-8908-DF009D039A1D}">
      <dsp:nvSpPr>
        <dsp:cNvPr id="0" name=""/>
        <dsp:cNvSpPr/>
      </dsp:nvSpPr>
      <dsp:spPr>
        <a:xfrm>
          <a:off x="1625412" y="1494900"/>
          <a:ext cx="2601357" cy="2601753"/>
        </a:xfrm>
        <a:prstGeom prst="leftCircularArrow">
          <a:avLst>
            <a:gd name="adj1" fmla="val 10980"/>
            <a:gd name="adj2" fmla="val 1142322"/>
            <a:gd name="adj3" fmla="val 6300000"/>
            <a:gd name="adj4" fmla="val 18900000"/>
            <a:gd name="adj5" fmla="val 125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BE79C898-2F1C-4E45-B08F-D7F675ED5A08}">
      <dsp:nvSpPr>
        <dsp:cNvPr id="0" name=""/>
        <dsp:cNvSpPr/>
      </dsp:nvSpPr>
      <dsp:spPr>
        <a:xfrm>
          <a:off x="4509938" y="2279101"/>
          <a:ext cx="1560814" cy="1040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marL="114300" lvl="1" indent="-114300" algn="l" defTabSz="533400">
            <a:lnSpc>
              <a:spcPct val="90000"/>
            </a:lnSpc>
            <a:spcBef>
              <a:spcPct val="0"/>
            </a:spcBef>
            <a:spcAft>
              <a:spcPct val="15000"/>
            </a:spcAft>
            <a:buChar char="••"/>
          </a:pPr>
          <a:r>
            <a:rPr lang="en-GB" sz="1200" b="1" kern="1200"/>
            <a:t>Question: Are we doing the right things?</a:t>
          </a:r>
          <a:endParaRPr lang="en-US" sz="1200" kern="1200"/>
        </a:p>
        <a:p>
          <a:pPr marL="114300" lvl="1" indent="-114300" algn="l" defTabSz="533400">
            <a:lnSpc>
              <a:spcPct val="90000"/>
            </a:lnSpc>
            <a:spcBef>
              <a:spcPct val="0"/>
            </a:spcBef>
            <a:spcAft>
              <a:spcPct val="15000"/>
            </a:spcAft>
            <a:buChar char="••"/>
          </a:pPr>
          <a:r>
            <a:rPr lang="en-US" sz="1200" kern="1200"/>
            <a:t>Purpose: How to do the right things.</a:t>
          </a:r>
        </a:p>
      </dsp:txBody>
      <dsp:txXfrm>
        <a:off x="4509938" y="2279101"/>
        <a:ext cx="1560814" cy="1040917"/>
      </dsp:txXfrm>
    </dsp:sp>
    <dsp:sp modelId="{36323F85-72F0-B242-A777-8B94849F7674}">
      <dsp:nvSpPr>
        <dsp:cNvPr id="0" name=""/>
        <dsp:cNvSpPr/>
      </dsp:nvSpPr>
      <dsp:spPr>
        <a:xfrm>
          <a:off x="2250127" y="2442859"/>
          <a:ext cx="1445524" cy="7225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a:t>Second Loop: </a:t>
          </a:r>
          <a:r>
            <a:rPr lang="en-US" sz="1500" b="1" kern="1200"/>
            <a:t>Communicative</a:t>
          </a:r>
        </a:p>
      </dsp:txBody>
      <dsp:txXfrm>
        <a:off x="2250127" y="2442859"/>
        <a:ext cx="1445524" cy="722589"/>
      </dsp:txXfrm>
    </dsp:sp>
    <dsp:sp modelId="{5DFBEAA1-FED0-C848-9ED1-EB2E66231823}">
      <dsp:nvSpPr>
        <dsp:cNvPr id="0" name=""/>
        <dsp:cNvSpPr/>
      </dsp:nvSpPr>
      <dsp:spPr>
        <a:xfrm>
          <a:off x="2579876" y="3168691"/>
          <a:ext cx="2234969" cy="2235865"/>
        </a:xfrm>
        <a:prstGeom prst="blockArc">
          <a:avLst>
            <a:gd name="adj1" fmla="val 13500000"/>
            <a:gd name="adj2" fmla="val 10800000"/>
            <a:gd name="adj3" fmla="val 1274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D121D5BB-12EF-5046-A55A-D50F289937DF}">
      <dsp:nvSpPr>
        <dsp:cNvPr id="0" name=""/>
        <dsp:cNvSpPr/>
      </dsp:nvSpPr>
      <dsp:spPr>
        <a:xfrm>
          <a:off x="5069792" y="697359"/>
          <a:ext cx="1560814" cy="1040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marL="114300" lvl="1" indent="-114300" algn="l" defTabSz="533400">
            <a:lnSpc>
              <a:spcPct val="90000"/>
            </a:lnSpc>
            <a:spcBef>
              <a:spcPct val="0"/>
            </a:spcBef>
            <a:spcAft>
              <a:spcPct val="15000"/>
            </a:spcAft>
            <a:buChar char="••"/>
          </a:pPr>
          <a:r>
            <a:rPr lang="en-GB" sz="1200" b="1" kern="1200"/>
            <a:t>Question: Are we doing things right?</a:t>
          </a:r>
          <a:endParaRPr lang="en-US" sz="1200" kern="1200"/>
        </a:p>
        <a:p>
          <a:pPr marL="114300" lvl="1" indent="-114300" algn="l" defTabSz="533400">
            <a:lnSpc>
              <a:spcPct val="90000"/>
            </a:lnSpc>
            <a:spcBef>
              <a:spcPct val="0"/>
            </a:spcBef>
            <a:spcAft>
              <a:spcPct val="15000"/>
            </a:spcAft>
            <a:buChar char="••"/>
          </a:pPr>
          <a:r>
            <a:rPr lang="en-US" sz="1200" kern="1200" dirty="0"/>
            <a:t>Purpose: How to do things the right way.</a:t>
          </a:r>
        </a:p>
      </dsp:txBody>
      <dsp:txXfrm>
        <a:off x="5069792" y="697359"/>
        <a:ext cx="1560814" cy="1040917"/>
      </dsp:txXfrm>
    </dsp:sp>
    <dsp:sp modelId="{746B353B-9AF2-7E49-9A66-7783F3C9E249}">
      <dsp:nvSpPr>
        <dsp:cNvPr id="0" name=""/>
        <dsp:cNvSpPr/>
      </dsp:nvSpPr>
      <dsp:spPr>
        <a:xfrm>
          <a:off x="2752647" y="569680"/>
          <a:ext cx="1895660" cy="13335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a:t>First Loop: </a:t>
          </a:r>
          <a:r>
            <a:rPr lang="en-US" sz="1500" b="1" kern="1200"/>
            <a:t>Instrumental</a:t>
          </a:r>
        </a:p>
      </dsp:txBody>
      <dsp:txXfrm>
        <a:off x="2752647" y="569680"/>
        <a:ext cx="1895660" cy="1333589"/>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C81C95-CFF8-4B42-9CB0-236AF730A3BA}" type="datetimeFigureOut">
              <a:rPr lang="en-US" smtClean="0"/>
              <a:t>12-11-19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B1EF93-4995-184E-9E15-6FF94A785ADE}" type="slidenum">
              <a:rPr lang="en-US" smtClean="0"/>
              <a:t>‹#›</a:t>
            </a:fld>
            <a:endParaRPr lang="en-US"/>
          </a:p>
        </p:txBody>
      </p:sp>
    </p:spTree>
    <p:extLst>
      <p:ext uri="{BB962C8B-B14F-4D97-AF65-F5344CB8AC3E}">
        <p14:creationId xmlns:p14="http://schemas.microsoft.com/office/powerpoint/2010/main" val="15562269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 Id="rId3" Type="http://schemas.openxmlformats.org/officeDocument/2006/relationships/hyperlink" Target="http://www.warda.cgiar.org/warda/story-women.asp"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Context: Appreciating context, including the history, marginalization of socially differentiated groups from roles of knowledge and power, diverse knowledge requirements in differentiated social-ecological systems and policy contexts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Interface: Build </a:t>
            </a:r>
            <a:r>
              <a:rPr lang="en-GB" dirty="0" err="1" smtClean="0"/>
              <a:t>stakeholding</a:t>
            </a:r>
            <a:r>
              <a:rPr lang="en-GB" dirty="0" smtClean="0"/>
              <a:t> – build awareness and common purpose; ground rules (power dynamics accounted for)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Social learning: built on cognitive awareness AND</a:t>
            </a:r>
            <a:r>
              <a:rPr lang="en-GB" baseline="0" dirty="0" smtClean="0"/>
              <a:t> need or affective engagement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4B1EF93-4995-184E-9E15-6FF94A785ADE}" type="slidenum">
              <a:rPr lang="en-US" smtClean="0"/>
              <a:t>6</a:t>
            </a:fld>
            <a:endParaRPr lang="en-US"/>
          </a:p>
        </p:txBody>
      </p:sp>
    </p:spTree>
    <p:extLst>
      <p:ext uri="{BB962C8B-B14F-4D97-AF65-F5344CB8AC3E}">
        <p14:creationId xmlns:p14="http://schemas.microsoft.com/office/powerpoint/2010/main" val="4144409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Key words:</a:t>
            </a:r>
            <a:r>
              <a:rPr lang="en-GB" sz="1200" kern="1200" dirty="0" smtClean="0">
                <a:solidFill>
                  <a:schemeClr val="tx1"/>
                </a:solidFill>
                <a:effectLst/>
                <a:latin typeface="+mn-lt"/>
                <a:ea typeface="+mn-ea"/>
                <a:cs typeface="+mn-cs"/>
              </a:rPr>
              <a:t> “recommendations”, “tool box”; “inform”, “decision support”, “targeted information”</a:t>
            </a:r>
            <a:r>
              <a:rPr lang="en-US" dirty="0" smtClean="0">
                <a:effectLst/>
              </a:rPr>
              <a:t> </a:t>
            </a:r>
          </a:p>
          <a:p>
            <a:r>
              <a:rPr lang="en-GB" sz="1200" b="1" kern="1200" dirty="0" smtClean="0">
                <a:solidFill>
                  <a:schemeClr val="tx1"/>
                </a:solidFill>
                <a:effectLst/>
                <a:latin typeface="+mn-lt"/>
                <a:ea typeface="+mn-ea"/>
                <a:cs typeface="+mn-cs"/>
              </a:rPr>
              <a:t>Key words:</a:t>
            </a:r>
            <a:r>
              <a:rPr lang="en-GB" sz="1200" kern="1200" dirty="0" smtClean="0">
                <a:solidFill>
                  <a:schemeClr val="tx1"/>
                </a:solidFill>
                <a:effectLst/>
                <a:latin typeface="+mn-lt"/>
                <a:ea typeface="+mn-ea"/>
                <a:cs typeface="+mn-cs"/>
              </a:rPr>
              <a:t> “engagement”, “participation”, “identify and/or prioritize options”, “capacity-building”</a:t>
            </a:r>
            <a:r>
              <a:rPr lang="en-US" dirty="0" smtClean="0">
                <a:effectLst/>
              </a:rPr>
              <a:t> </a:t>
            </a:r>
          </a:p>
          <a:p>
            <a:r>
              <a:rPr lang="en-GB" sz="1200" b="1" kern="1200" dirty="0" smtClean="0">
                <a:solidFill>
                  <a:schemeClr val="tx1"/>
                </a:solidFill>
                <a:effectLst/>
                <a:latin typeface="+mn-lt"/>
                <a:ea typeface="+mn-ea"/>
                <a:cs typeface="+mn-cs"/>
              </a:rPr>
              <a:t>Key words</a:t>
            </a:r>
            <a:r>
              <a:rPr lang="en-US" sz="1200" b="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co-design of relevant research; “co-frame” “identify of relevance/needs”, “co-create” “partnerships” (contextual); “collaboration”</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4B1EF93-4995-184E-9E15-6FF94A785ADE}" type="slidenum">
              <a:rPr lang="en-US" smtClean="0"/>
              <a:t>7</a:t>
            </a:fld>
            <a:endParaRPr lang="en-US"/>
          </a:p>
        </p:txBody>
      </p:sp>
    </p:spTree>
    <p:extLst>
      <p:ext uri="{BB962C8B-B14F-4D97-AF65-F5344CB8AC3E}">
        <p14:creationId xmlns:p14="http://schemas.microsoft.com/office/powerpoint/2010/main" val="1525706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Foundation of Grassroots Seed Enterprises </a:t>
            </a:r>
            <a:r>
              <a:rPr lang="en-US" sz="1200" u="sng" kern="1200" dirty="0" smtClean="0">
                <a:solidFill>
                  <a:schemeClr val="tx1"/>
                </a:solidFill>
                <a:effectLst/>
                <a:latin typeface="+mn-lt"/>
                <a:ea typeface="+mn-ea"/>
                <a:cs typeface="+mn-cs"/>
                <a:hlinkClick r:id="rId3"/>
              </a:rPr>
              <a:t>http://www.warda.cgiar.org/warda/story-women.asp</a:t>
            </a:r>
            <a:r>
              <a:rPr lang="en-US" dirty="0" smtClean="0">
                <a:effectLst/>
              </a:rPr>
              <a:t> </a:t>
            </a:r>
          </a:p>
          <a:p>
            <a:r>
              <a:rPr lang="en-US" sz="1200" kern="1200" dirty="0" smtClean="0">
                <a:solidFill>
                  <a:schemeClr val="tx1"/>
                </a:solidFill>
                <a:effectLst/>
                <a:latin typeface="+mn-lt"/>
                <a:ea typeface="+mn-ea"/>
                <a:cs typeface="+mn-cs"/>
              </a:rPr>
              <a:t>Participatory Learning and Action Research (PLAR) approach </a:t>
            </a:r>
            <a:r>
              <a:rPr lang="en-US" sz="1200" kern="1200" dirty="0" err="1" smtClean="0">
                <a:solidFill>
                  <a:schemeClr val="tx1"/>
                </a:solidFill>
                <a:effectLst/>
                <a:latin typeface="+mn-lt"/>
                <a:ea typeface="+mn-ea"/>
                <a:cs typeface="+mn-cs"/>
              </a:rPr>
              <a:t>inc.</a:t>
            </a:r>
            <a:r>
              <a:rPr lang="en-US" sz="1200" kern="1200" dirty="0" smtClean="0">
                <a:solidFill>
                  <a:schemeClr val="tx1"/>
                </a:solidFill>
                <a:effectLst/>
                <a:latin typeface="+mn-lt"/>
                <a:ea typeface="+mn-ea"/>
                <a:cs typeface="+mn-cs"/>
              </a:rPr>
              <a:t> video-mediated learning (farmer-learning videos: languages (30 African); experimentation with South-South exchange.</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4B1EF93-4995-184E-9E15-6FF94A785ADE}" type="slidenum">
              <a:rPr lang="en-US" smtClean="0"/>
              <a:t>11</a:t>
            </a:fld>
            <a:endParaRPr lang="en-US"/>
          </a:p>
        </p:txBody>
      </p:sp>
    </p:spTree>
    <p:extLst>
      <p:ext uri="{BB962C8B-B14F-4D97-AF65-F5344CB8AC3E}">
        <p14:creationId xmlns:p14="http://schemas.microsoft.com/office/powerpoint/2010/main" val="1346350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Context</a:t>
            </a:r>
            <a:r>
              <a:rPr lang="en-US" dirty="0" smtClean="0"/>
              <a:t>:</a:t>
            </a:r>
          </a:p>
          <a:p>
            <a:r>
              <a:rPr lang="en-US" b="1" dirty="0" smtClean="0"/>
              <a:t>Hybrid interface</a:t>
            </a:r>
            <a:r>
              <a:rPr lang="en-US" dirty="0" smtClean="0"/>
              <a:t>:</a:t>
            </a:r>
          </a:p>
          <a:p>
            <a:endParaRPr lang="en-US" dirty="0" smtClean="0"/>
          </a:p>
          <a:p>
            <a:r>
              <a:rPr lang="en-US" b="1" dirty="0" smtClean="0"/>
              <a:t>Transformative learning</a:t>
            </a:r>
            <a:r>
              <a:rPr lang="en-US" dirty="0" smtClean="0"/>
              <a:t>:</a:t>
            </a:r>
          </a:p>
          <a:p>
            <a:endParaRPr lang="en-US" dirty="0"/>
          </a:p>
        </p:txBody>
      </p:sp>
      <p:sp>
        <p:nvSpPr>
          <p:cNvPr id="4" name="Slide Number Placeholder 3"/>
          <p:cNvSpPr>
            <a:spLocks noGrp="1"/>
          </p:cNvSpPr>
          <p:nvPr>
            <p:ph type="sldNum" sz="quarter" idx="10"/>
          </p:nvPr>
        </p:nvSpPr>
        <p:spPr/>
        <p:txBody>
          <a:bodyPr/>
          <a:lstStyle/>
          <a:p>
            <a:fld id="{54B1EF93-4995-184E-9E15-6FF94A785ADE}" type="slidenum">
              <a:rPr lang="en-US" smtClean="0"/>
              <a:t>14</a:t>
            </a:fld>
            <a:endParaRPr lang="en-US"/>
          </a:p>
        </p:txBody>
      </p:sp>
    </p:spTree>
    <p:extLst>
      <p:ext uri="{BB962C8B-B14F-4D97-AF65-F5344CB8AC3E}">
        <p14:creationId xmlns:p14="http://schemas.microsoft.com/office/powerpoint/2010/main" val="3822817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457200" rtl="0" eaLnBrk="1" fontAlgn="auto" latinLnBrk="0" hangingPunct="1">
              <a:lnSpc>
                <a:spcPct val="100000"/>
              </a:lnSpc>
              <a:spcBef>
                <a:spcPts val="0"/>
              </a:spcBef>
              <a:spcAft>
                <a:spcPts val="0"/>
              </a:spcAft>
              <a:buClrTx/>
              <a:buSzTx/>
              <a:buFontTx/>
              <a:buAutoNum type="arabicParenR"/>
              <a:tabLst/>
              <a:defRPr/>
            </a:pPr>
            <a:r>
              <a:rPr lang="en-US" dirty="0" smtClean="0"/>
              <a:t>via natural resource management processes, participatory varietal selection, etc.</a:t>
            </a:r>
          </a:p>
          <a:p>
            <a:pPr marL="228600" marR="0" indent="-228600" algn="l" defTabSz="457200" rtl="0" eaLnBrk="1" fontAlgn="auto" latinLnBrk="0" hangingPunct="1">
              <a:lnSpc>
                <a:spcPct val="100000"/>
              </a:lnSpc>
              <a:spcBef>
                <a:spcPts val="0"/>
              </a:spcBef>
              <a:spcAft>
                <a:spcPts val="0"/>
              </a:spcAft>
              <a:buClrTx/>
              <a:buSzTx/>
              <a:buFontTx/>
              <a:buAutoNum type="arabicParenR"/>
              <a:tabLst/>
              <a:defRPr/>
            </a:pPr>
            <a:r>
              <a:rPr lang="en-US" dirty="0" smtClean="0"/>
              <a:t>IRRI </a:t>
            </a:r>
            <a:r>
              <a:rPr lang="en-US" baseline="0" dirty="0" smtClean="0"/>
              <a:t>– multiple loops – contextual inquiry - women involvements in agriculture – making visible invisible </a:t>
            </a:r>
            <a:r>
              <a:rPr lang="en-US" baseline="0" dirty="0" err="1" smtClean="0"/>
              <a:t>labour</a:t>
            </a:r>
            <a:r>
              <a:rPr lang="en-US" baseline="0" dirty="0" smtClean="0"/>
              <a:t>; communicative action – participatory varietal selection – early maturing varieties to combat food insecurity, certain varieties for fodder for livestock; transformative learning: over time establish their voice and change cultural traditions</a:t>
            </a:r>
          </a:p>
          <a:p>
            <a:pPr marL="685800" marR="0" lvl="1"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CIP – participatory varietal selection shifts to greater understanding of </a:t>
            </a:r>
            <a:endParaRPr lang="en-US" dirty="0" smtClean="0"/>
          </a:p>
          <a:p>
            <a:endParaRPr lang="en-US" dirty="0"/>
          </a:p>
        </p:txBody>
      </p:sp>
      <p:sp>
        <p:nvSpPr>
          <p:cNvPr id="4" name="Slide Number Placeholder 3"/>
          <p:cNvSpPr>
            <a:spLocks noGrp="1"/>
          </p:cNvSpPr>
          <p:nvPr>
            <p:ph type="sldNum" sz="quarter" idx="10"/>
          </p:nvPr>
        </p:nvSpPr>
        <p:spPr/>
        <p:txBody>
          <a:bodyPr/>
          <a:lstStyle/>
          <a:p>
            <a:fld id="{54B1EF93-4995-184E-9E15-6FF94A785ADE}" type="slidenum">
              <a:rPr lang="en-US" smtClean="0"/>
              <a:t>15</a:t>
            </a:fld>
            <a:endParaRPr lang="en-US"/>
          </a:p>
        </p:txBody>
      </p:sp>
    </p:spTree>
    <p:extLst>
      <p:ext uri="{BB962C8B-B14F-4D97-AF65-F5344CB8AC3E}">
        <p14:creationId xmlns:p14="http://schemas.microsoft.com/office/powerpoint/2010/main" val="1600332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CA"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Monday, November 19,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t>Monday, November 19,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t>Monday, November 19,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Monday, November 19,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CA"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t>Monday, November 19,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t>Monday, November 19,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t>Monday, November 19, 2012</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t>Monday, November 19, 2012</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t>Monday, November 19, 2012</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CA"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t>Monday, November 19,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CA"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t>Monday, November 19,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CA"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t>Monday, November 19, 2012</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Resilience learning</a:t>
            </a:r>
            <a:endParaRPr lang="en-US" sz="3600" dirty="0"/>
          </a:p>
        </p:txBody>
      </p:sp>
      <p:sp>
        <p:nvSpPr>
          <p:cNvPr id="3" name="Subtitle 2"/>
          <p:cNvSpPr>
            <a:spLocks noGrp="1"/>
          </p:cNvSpPr>
          <p:nvPr>
            <p:ph type="subTitle" idx="1"/>
          </p:nvPr>
        </p:nvSpPr>
        <p:spPr/>
        <p:txBody>
          <a:bodyPr>
            <a:normAutofit/>
          </a:bodyPr>
          <a:lstStyle/>
          <a:p>
            <a:r>
              <a:rPr lang="en-US" sz="2800" dirty="0"/>
              <a:t>The role of </a:t>
            </a:r>
            <a:r>
              <a:rPr lang="en-US" sz="2800" dirty="0" smtClean="0"/>
              <a:t>social </a:t>
            </a:r>
            <a:r>
              <a:rPr lang="en-US" sz="2800" dirty="0"/>
              <a:t>differentiation in social learning</a:t>
            </a:r>
          </a:p>
        </p:txBody>
      </p:sp>
    </p:spTree>
    <p:extLst>
      <p:ext uri="{BB962C8B-B14F-4D97-AF65-F5344CB8AC3E}">
        <p14:creationId xmlns:p14="http://schemas.microsoft.com/office/powerpoint/2010/main" val="279925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pic>
        <p:nvPicPr>
          <p:cNvPr id="4" name="Content Placeholder 3"/>
          <p:cNvPicPr>
            <a:picLocks noGrp="1" noChangeAspect="1"/>
          </p:cNvPicPr>
          <p:nvPr>
            <p:ph idx="1"/>
          </p:nvPr>
        </p:nvPicPr>
        <p:blipFill>
          <a:blip r:embed="rId2"/>
          <a:srcRect t="5475" b="5475"/>
          <a:stretch>
            <a:fillRect/>
          </a:stretch>
        </p:blipFill>
        <p:spPr/>
      </p:pic>
    </p:spTree>
    <p:extLst>
      <p:ext uri="{BB962C8B-B14F-4D97-AF65-F5344CB8AC3E}">
        <p14:creationId xmlns:p14="http://schemas.microsoft.com/office/powerpoint/2010/main" val="2908579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1650"/>
            <a:ext cx="8229600" cy="990600"/>
          </a:xfrm>
        </p:spPr>
        <p:txBody>
          <a:bodyPr/>
          <a:lstStyle/>
          <a:p>
            <a:r>
              <a:rPr lang="en-US" dirty="0" smtClean="0"/>
              <a:t>Women (IRRI; </a:t>
            </a:r>
            <a:r>
              <a:rPr lang="en-US" dirty="0" err="1" smtClean="0"/>
              <a:t>AfricaRice</a:t>
            </a:r>
            <a:r>
              <a:rPr lang="en-US" dirty="0" smtClean="0"/>
              <a:t>)</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562066046"/>
              </p:ext>
            </p:extLst>
          </p:nvPr>
        </p:nvGraphicFramePr>
        <p:xfrm>
          <a:off x="457199" y="1425575"/>
          <a:ext cx="8480425" cy="5246298"/>
        </p:xfrm>
        <a:graphic>
          <a:graphicData uri="http://schemas.openxmlformats.org/drawingml/2006/table">
            <a:tbl>
              <a:tblPr firstRow="1" bandRow="1">
                <a:tableStyleId>{5C22544A-7EE6-4342-B048-85BDC9FD1C3A}</a:tableStyleId>
              </a:tblPr>
              <a:tblGrid>
                <a:gridCol w="1295620"/>
                <a:gridCol w="7184805"/>
              </a:tblGrid>
              <a:tr h="447663">
                <a:tc>
                  <a:txBody>
                    <a:bodyPr/>
                    <a:lstStyle/>
                    <a:p>
                      <a:r>
                        <a:rPr lang="en-US" dirty="0" smtClean="0"/>
                        <a:t>Code</a:t>
                      </a:r>
                      <a:endParaRPr lang="en-US" dirty="0"/>
                    </a:p>
                  </a:txBody>
                  <a:tcPr/>
                </a:tc>
                <a:tc>
                  <a:txBody>
                    <a:bodyPr/>
                    <a:lstStyle/>
                    <a:p>
                      <a:r>
                        <a:rPr lang="en-US" dirty="0" smtClean="0"/>
                        <a:t>Finding</a:t>
                      </a:r>
                      <a:endParaRPr lang="en-US" dirty="0"/>
                    </a:p>
                  </a:txBody>
                  <a:tcPr/>
                </a:tc>
              </a:tr>
              <a:tr h="603268">
                <a:tc>
                  <a:txBody>
                    <a:bodyPr/>
                    <a:lstStyle/>
                    <a:p>
                      <a:r>
                        <a:rPr lang="en-US" b="1" dirty="0" smtClean="0"/>
                        <a:t>Context</a:t>
                      </a:r>
                      <a:endParaRPr lang="en-US" b="1" dirty="0"/>
                    </a:p>
                  </a:txBody>
                  <a:tcPr/>
                </a:tc>
                <a:tc>
                  <a:txBody>
                    <a:bodyPr/>
                    <a:lstStyle/>
                    <a:p>
                      <a:r>
                        <a:rPr lang="en-US" dirty="0" smtClean="0"/>
                        <a:t>Make</a:t>
                      </a:r>
                      <a:r>
                        <a:rPr lang="en-US" baseline="0" dirty="0" smtClean="0"/>
                        <a:t> visible the ways w</a:t>
                      </a:r>
                      <a:r>
                        <a:rPr lang="en-US" dirty="0" smtClean="0"/>
                        <a:t>omen are part of family agriculture</a:t>
                      </a:r>
                      <a:r>
                        <a:rPr lang="en-US" baseline="0" dirty="0" smtClean="0"/>
                        <a:t> and </a:t>
                      </a:r>
                      <a:r>
                        <a:rPr lang="en-US" dirty="0" smtClean="0"/>
                        <a:t>agricultural production to researchers</a:t>
                      </a:r>
                      <a:endParaRPr lang="en-US" dirty="0"/>
                    </a:p>
                  </a:txBody>
                  <a:tcPr/>
                </a:tc>
              </a:tr>
              <a:tr h="447663">
                <a:tc>
                  <a:txBody>
                    <a:bodyPr/>
                    <a:lstStyle/>
                    <a:p>
                      <a:endParaRPr lang="en-US" b="1" dirty="0"/>
                    </a:p>
                  </a:txBody>
                  <a:tcPr/>
                </a:tc>
                <a:tc>
                  <a:txBody>
                    <a:bodyPr/>
                    <a:lstStyle/>
                    <a:p>
                      <a:endParaRPr lang="en-US" dirty="0"/>
                    </a:p>
                  </a:txBody>
                  <a:tcPr/>
                </a:tc>
              </a:tr>
              <a:tr h="603268">
                <a:tc>
                  <a:txBody>
                    <a:bodyPr/>
                    <a:lstStyle/>
                    <a:p>
                      <a:r>
                        <a:rPr lang="en-US" b="1" dirty="0" smtClean="0"/>
                        <a:t>Interface</a:t>
                      </a:r>
                      <a:endParaRPr lang="en-US" b="1" dirty="0"/>
                    </a:p>
                  </a:txBody>
                  <a:tcPr/>
                </a:tc>
                <a:tc>
                  <a:txBody>
                    <a:bodyPr/>
                    <a:lstStyle/>
                    <a:p>
                      <a:r>
                        <a:rPr lang="en-US" dirty="0" smtClean="0"/>
                        <a:t>Baseline</a:t>
                      </a:r>
                      <a:r>
                        <a:rPr lang="en-US" baseline="0" dirty="0" smtClean="0"/>
                        <a:t> studies and s</a:t>
                      </a:r>
                      <a:r>
                        <a:rPr lang="en-US" dirty="0" smtClean="0"/>
                        <a:t>urveys; Participatory varietal selection; asked separately</a:t>
                      </a:r>
                      <a:r>
                        <a:rPr lang="en-US" baseline="0" dirty="0" smtClean="0"/>
                        <a:t> about preferences and adaptive strategies</a:t>
                      </a:r>
                      <a:endParaRPr lang="en-US" dirty="0"/>
                    </a:p>
                  </a:txBody>
                  <a:tcPr/>
                </a:tc>
              </a:tr>
              <a:tr h="447663">
                <a:tc>
                  <a:txBody>
                    <a:bodyPr/>
                    <a:lstStyle/>
                    <a:p>
                      <a:endParaRPr lang="en-US" b="1"/>
                    </a:p>
                  </a:txBody>
                  <a:tcPr/>
                </a:tc>
                <a:tc>
                  <a:txBody>
                    <a:bodyPr/>
                    <a:lstStyle/>
                    <a:p>
                      <a:endParaRPr lang="en-US" dirty="0"/>
                    </a:p>
                  </a:txBody>
                  <a:tcPr/>
                </a:tc>
              </a:tr>
              <a:tr h="603268">
                <a:tc>
                  <a:txBody>
                    <a:bodyPr/>
                    <a:lstStyle/>
                    <a:p>
                      <a:r>
                        <a:rPr lang="en-US" b="1" dirty="0" smtClean="0"/>
                        <a:t>Learning</a:t>
                      </a:r>
                      <a:endParaRPr lang="en-US" b="1" dirty="0"/>
                    </a:p>
                  </a:txBody>
                  <a:tcPr/>
                </a:tc>
                <a:tc>
                  <a:txBody>
                    <a:bodyPr/>
                    <a:lstStyle/>
                    <a:p>
                      <a:r>
                        <a:rPr lang="en-US" dirty="0" smtClean="0"/>
                        <a:t>Preferences for early maturing</a:t>
                      </a:r>
                      <a:r>
                        <a:rPr lang="en-US" baseline="0" dirty="0" smtClean="0"/>
                        <a:t> varieties; faster cooking varieties; varieties easier to thresh; fodder for animals</a:t>
                      </a:r>
                      <a:endParaRPr lang="en-US" dirty="0"/>
                    </a:p>
                  </a:txBody>
                  <a:tcPr/>
                </a:tc>
              </a:tr>
              <a:tr h="447663">
                <a:tc>
                  <a:txBody>
                    <a:bodyPr/>
                    <a:lstStyle/>
                    <a:p>
                      <a:endParaRPr lang="en-US" b="1"/>
                    </a:p>
                  </a:txBody>
                  <a:tcPr/>
                </a:tc>
                <a:tc>
                  <a:txBody>
                    <a:bodyPr/>
                    <a:lstStyle/>
                    <a:p>
                      <a:endParaRPr lang="en-US" dirty="0"/>
                    </a:p>
                  </a:txBody>
                  <a:tcPr/>
                </a:tc>
              </a:tr>
              <a:tr h="603268">
                <a:tc>
                  <a:txBody>
                    <a:bodyPr/>
                    <a:lstStyle/>
                    <a:p>
                      <a:r>
                        <a:rPr lang="en-US" b="1" dirty="0" smtClean="0"/>
                        <a:t>Channel</a:t>
                      </a:r>
                      <a:endParaRPr lang="en-US" b="1" dirty="0"/>
                    </a:p>
                  </a:txBody>
                  <a:tcPr/>
                </a:tc>
                <a:tc>
                  <a:txBody>
                    <a:bodyPr/>
                    <a:lstStyle/>
                    <a:p>
                      <a:r>
                        <a:rPr lang="en-US" dirty="0" smtClean="0"/>
                        <a:t>Women’s formal and informal networks; farmer-to-farmer</a:t>
                      </a:r>
                      <a:r>
                        <a:rPr lang="en-US" baseline="0" dirty="0" smtClean="0"/>
                        <a:t> learning videos</a:t>
                      </a:r>
                      <a:endParaRPr lang="en-US" dirty="0"/>
                    </a:p>
                  </a:txBody>
                  <a:tcPr/>
                </a:tc>
              </a:tr>
              <a:tr h="447663">
                <a:tc>
                  <a:txBody>
                    <a:bodyPr/>
                    <a:lstStyle/>
                    <a:p>
                      <a:endParaRPr lang="en-US" b="1" dirty="0"/>
                    </a:p>
                  </a:txBody>
                  <a:tcPr/>
                </a:tc>
                <a:tc>
                  <a:txBody>
                    <a:bodyPr/>
                    <a:lstStyle/>
                    <a:p>
                      <a:endParaRPr lang="en-US" dirty="0"/>
                    </a:p>
                  </a:txBody>
                  <a:tcPr/>
                </a:tc>
              </a:tr>
              <a:tr h="447663">
                <a:tc>
                  <a:txBody>
                    <a:bodyPr/>
                    <a:lstStyle/>
                    <a:p>
                      <a:r>
                        <a:rPr lang="en-US" b="1" dirty="0" smtClean="0"/>
                        <a:t>Outcome</a:t>
                      </a:r>
                      <a:endParaRPr lang="en-US" b="1" dirty="0"/>
                    </a:p>
                  </a:txBody>
                  <a:tcPr/>
                </a:tc>
                <a:tc>
                  <a:txBody>
                    <a:bodyPr/>
                    <a:lstStyle/>
                    <a:p>
                      <a:r>
                        <a:rPr lang="en-US" dirty="0" smtClean="0"/>
                        <a:t>Early-maturing</a:t>
                      </a:r>
                      <a:r>
                        <a:rPr lang="en-US" baseline="0" dirty="0" smtClean="0"/>
                        <a:t> varieties developed and distributed to women</a:t>
                      </a:r>
                      <a:endParaRPr lang="en-US" dirty="0"/>
                    </a:p>
                  </a:txBody>
                  <a:tcPr/>
                </a:tc>
              </a:tr>
            </a:tbl>
          </a:graphicData>
        </a:graphic>
      </p:graphicFrame>
    </p:spTree>
    <p:extLst>
      <p:ext uri="{BB962C8B-B14F-4D97-AF65-F5344CB8AC3E}">
        <p14:creationId xmlns:p14="http://schemas.microsoft.com/office/powerpoint/2010/main" val="846002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ruvian potato farmers.jpg"/>
          <p:cNvPicPr>
            <a:picLocks noGrp="1" noChangeAspect="1"/>
          </p:cNvPicPr>
          <p:nvPr>
            <p:ph idx="1"/>
          </p:nvPr>
        </p:nvPicPr>
        <p:blipFill>
          <a:blip r:embed="rId2">
            <a:extLst>
              <a:ext uri="{28A0092B-C50C-407E-A947-70E740481C1C}">
                <a14:useLocalDpi xmlns:a14="http://schemas.microsoft.com/office/drawing/2010/main" val="0"/>
              </a:ext>
            </a:extLst>
          </a:blip>
          <a:srcRect l="13156" r="13156"/>
          <a:stretch>
            <a:fillRect/>
          </a:stretch>
        </p:blipFill>
        <p:spPr>
          <a:xfrm>
            <a:off x="457200" y="1187450"/>
            <a:ext cx="8229600" cy="4876800"/>
          </a:xfrm>
        </p:spPr>
      </p:pic>
    </p:spTree>
    <p:extLst>
      <p:ext uri="{BB962C8B-B14F-4D97-AF65-F5344CB8AC3E}">
        <p14:creationId xmlns:p14="http://schemas.microsoft.com/office/powerpoint/2010/main" val="862486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Knowledge (CIP)</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3994839"/>
              </p:ext>
            </p:extLst>
          </p:nvPr>
        </p:nvGraphicFramePr>
        <p:xfrm>
          <a:off x="457199" y="1600200"/>
          <a:ext cx="8416925" cy="4974707"/>
        </p:xfrm>
        <a:graphic>
          <a:graphicData uri="http://schemas.openxmlformats.org/drawingml/2006/table">
            <a:tbl>
              <a:tblPr firstRow="1" bandRow="1">
                <a:tableStyleId>{5C22544A-7EE6-4342-B048-85BDC9FD1C3A}</a:tableStyleId>
              </a:tblPr>
              <a:tblGrid>
                <a:gridCol w="1383337"/>
                <a:gridCol w="7033588"/>
              </a:tblGrid>
              <a:tr h="397164">
                <a:tc>
                  <a:txBody>
                    <a:bodyPr/>
                    <a:lstStyle/>
                    <a:p>
                      <a:r>
                        <a:rPr lang="en-US" dirty="0" smtClean="0"/>
                        <a:t>Code</a:t>
                      </a:r>
                      <a:endParaRPr lang="en-US" dirty="0"/>
                    </a:p>
                  </a:txBody>
                  <a:tcPr/>
                </a:tc>
                <a:tc>
                  <a:txBody>
                    <a:bodyPr/>
                    <a:lstStyle/>
                    <a:p>
                      <a:r>
                        <a:rPr lang="en-US" dirty="0" smtClean="0"/>
                        <a:t>Findings</a:t>
                      </a:r>
                      <a:endParaRPr lang="en-US" dirty="0"/>
                    </a:p>
                  </a:txBody>
                  <a:tcPr/>
                </a:tc>
              </a:tr>
              <a:tr h="397164">
                <a:tc>
                  <a:txBody>
                    <a:bodyPr/>
                    <a:lstStyle/>
                    <a:p>
                      <a:r>
                        <a:rPr lang="en-US" b="1" dirty="0" smtClean="0"/>
                        <a:t>Context</a:t>
                      </a:r>
                      <a:endParaRPr lang="en-US" b="1" dirty="0"/>
                    </a:p>
                  </a:txBody>
                  <a:tcPr/>
                </a:tc>
                <a:tc>
                  <a:txBody>
                    <a:bodyPr/>
                    <a:lstStyle/>
                    <a:p>
                      <a:r>
                        <a:rPr lang="en-US" dirty="0" smtClean="0"/>
                        <a:t>Understand biodiversity – potato varieties shifting with climate change</a:t>
                      </a:r>
                      <a:endParaRPr lang="en-US" dirty="0"/>
                    </a:p>
                  </a:txBody>
                  <a:tcPr/>
                </a:tc>
              </a:tr>
              <a:tr h="397164">
                <a:tc>
                  <a:txBody>
                    <a:bodyPr/>
                    <a:lstStyle/>
                    <a:p>
                      <a:endParaRPr lang="en-US" b="1" dirty="0"/>
                    </a:p>
                  </a:txBody>
                  <a:tcPr/>
                </a:tc>
                <a:tc>
                  <a:txBody>
                    <a:bodyPr/>
                    <a:lstStyle/>
                    <a:p>
                      <a:endParaRPr lang="en-US" dirty="0"/>
                    </a:p>
                  </a:txBody>
                  <a:tcPr/>
                </a:tc>
              </a:tr>
              <a:tr h="397164">
                <a:tc>
                  <a:txBody>
                    <a:bodyPr/>
                    <a:lstStyle/>
                    <a:p>
                      <a:r>
                        <a:rPr lang="en-US" b="1" dirty="0" smtClean="0"/>
                        <a:t>Interface</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 satellite maps; farmers identify own</a:t>
                      </a:r>
                      <a:r>
                        <a:rPr lang="en-US" baseline="0" dirty="0" smtClean="0"/>
                        <a:t> </a:t>
                      </a:r>
                      <a:r>
                        <a:rPr lang="en-US" dirty="0" smtClean="0"/>
                        <a:t>and record what</a:t>
                      </a:r>
                      <a:r>
                        <a:rPr lang="en-US" baseline="0" dirty="0" smtClean="0"/>
                        <a:t> </a:t>
                      </a:r>
                      <a:r>
                        <a:rPr lang="en-US" dirty="0" smtClean="0"/>
                        <a:t>potatoes grown where</a:t>
                      </a:r>
                    </a:p>
                  </a:txBody>
                  <a:tcPr/>
                </a:tc>
              </a:tr>
              <a:tr h="397164">
                <a:tc>
                  <a:txBody>
                    <a:bodyPr/>
                    <a:lstStyle/>
                    <a:p>
                      <a:endParaRPr lang="en-US" b="1" dirty="0"/>
                    </a:p>
                  </a:txBody>
                  <a:tcPr/>
                </a:tc>
                <a:tc>
                  <a:txBody>
                    <a:bodyPr/>
                    <a:lstStyle/>
                    <a:p>
                      <a:endParaRPr lang="en-US" dirty="0"/>
                    </a:p>
                  </a:txBody>
                  <a:tcPr/>
                </a:tc>
              </a:tr>
              <a:tr h="397164">
                <a:tc>
                  <a:txBody>
                    <a:bodyPr/>
                    <a:lstStyle/>
                    <a:p>
                      <a:r>
                        <a:rPr lang="en-US" b="1" dirty="0" smtClean="0"/>
                        <a:t>Learning</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Farmers identify traditional varieties; still grown for food security</a:t>
                      </a:r>
                    </a:p>
                  </a:txBody>
                  <a:tcPr/>
                </a:tc>
              </a:tr>
              <a:tr h="397164">
                <a:tc>
                  <a:txBody>
                    <a:bodyPr/>
                    <a:lstStyle/>
                    <a:p>
                      <a:endParaRPr lang="en-US" b="1" dirty="0"/>
                    </a:p>
                  </a:txBody>
                  <a:tcPr/>
                </a:tc>
                <a:tc>
                  <a:txBody>
                    <a:bodyPr/>
                    <a:lstStyle/>
                    <a:p>
                      <a:endParaRPr lang="en-US" dirty="0"/>
                    </a:p>
                  </a:txBody>
                  <a:tcPr/>
                </a:tc>
              </a:tr>
              <a:tr h="397164">
                <a:tc>
                  <a:txBody>
                    <a:bodyPr/>
                    <a:lstStyle/>
                    <a:p>
                      <a:r>
                        <a:rPr lang="en-US" b="1" dirty="0" smtClean="0"/>
                        <a:t>Channel</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Community</a:t>
                      </a:r>
                      <a:r>
                        <a:rPr lang="en-US" baseline="0" dirty="0" smtClean="0"/>
                        <a:t> by community - researchers invited</a:t>
                      </a:r>
                      <a:endParaRPr lang="en-US" dirty="0" smtClean="0"/>
                    </a:p>
                  </a:txBody>
                  <a:tcPr/>
                </a:tc>
              </a:tr>
              <a:tr h="397164">
                <a:tc>
                  <a:txBody>
                    <a:bodyPr/>
                    <a:lstStyle/>
                    <a:p>
                      <a:endParaRPr lang="en-US" b="1" dirty="0"/>
                    </a:p>
                  </a:txBody>
                  <a:tcPr/>
                </a:tc>
                <a:tc>
                  <a:txBody>
                    <a:bodyPr/>
                    <a:lstStyle/>
                    <a:p>
                      <a:endParaRPr lang="en-US" dirty="0"/>
                    </a:p>
                  </a:txBody>
                  <a:tcPr/>
                </a:tc>
              </a:tr>
              <a:tr h="397164">
                <a:tc>
                  <a:txBody>
                    <a:bodyPr/>
                    <a:lstStyle/>
                    <a:p>
                      <a:r>
                        <a:rPr lang="en-US" b="1" dirty="0" smtClean="0"/>
                        <a:t>Outcomes</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contribute to scientific database on varieties; farmers to access populated</a:t>
                      </a:r>
                      <a:r>
                        <a:rPr lang="en-US" baseline="0" dirty="0" smtClean="0"/>
                        <a:t> maps and database;</a:t>
                      </a:r>
                      <a:r>
                        <a:rPr lang="en-US" dirty="0" smtClean="0"/>
                        <a:t> new varieties for market and for adaptive strategies under changing climate conditions</a:t>
                      </a:r>
                    </a:p>
                  </a:txBody>
                  <a:tcPr/>
                </a:tc>
              </a:tr>
            </a:tbl>
          </a:graphicData>
        </a:graphic>
      </p:graphicFrame>
    </p:spTree>
    <p:extLst>
      <p:ext uri="{BB962C8B-B14F-4D97-AF65-F5344CB8AC3E}">
        <p14:creationId xmlns:p14="http://schemas.microsoft.com/office/powerpoint/2010/main" val="95624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Socio-economic status (</a:t>
            </a:r>
            <a:r>
              <a:rPr lang="en-US" dirty="0" smtClean="0"/>
              <a:t>CIAT)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5468071"/>
              </p:ext>
            </p:extLst>
          </p:nvPr>
        </p:nvGraphicFramePr>
        <p:xfrm>
          <a:off x="457199" y="1425575"/>
          <a:ext cx="8385175" cy="5328919"/>
        </p:xfrm>
        <a:graphic>
          <a:graphicData uri="http://schemas.openxmlformats.org/drawingml/2006/table">
            <a:tbl>
              <a:tblPr firstRow="1" bandRow="1">
                <a:tableStyleId>{5C22544A-7EE6-4342-B048-85BDC9FD1C3A}</a:tableStyleId>
              </a:tblPr>
              <a:tblGrid>
                <a:gridCol w="1447801"/>
                <a:gridCol w="6937374"/>
              </a:tblGrid>
              <a:tr h="370840">
                <a:tc>
                  <a:txBody>
                    <a:bodyPr/>
                    <a:lstStyle/>
                    <a:p>
                      <a:r>
                        <a:rPr lang="en-US" dirty="0" smtClean="0"/>
                        <a:t>Code</a:t>
                      </a:r>
                      <a:endParaRPr lang="en-US" dirty="0"/>
                    </a:p>
                  </a:txBody>
                  <a:tcPr/>
                </a:tc>
                <a:tc>
                  <a:txBody>
                    <a:bodyPr/>
                    <a:lstStyle/>
                    <a:p>
                      <a:r>
                        <a:rPr lang="en-US" dirty="0" smtClean="0"/>
                        <a:t>Findings</a:t>
                      </a:r>
                      <a:endParaRPr lang="en-US" dirty="0"/>
                    </a:p>
                  </a:txBody>
                  <a:tcPr/>
                </a:tc>
              </a:tr>
              <a:tr h="370840">
                <a:tc>
                  <a:txBody>
                    <a:bodyPr/>
                    <a:lstStyle/>
                    <a:p>
                      <a:r>
                        <a:rPr lang="en-US" b="1" dirty="0" smtClean="0"/>
                        <a:t>Context</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Supply and value chain analysis from global suppliers to producers; links rural poor with market opportunities</a:t>
                      </a:r>
                    </a:p>
                  </a:txBody>
                  <a:tcPr/>
                </a:tc>
              </a:tr>
              <a:tr h="370840">
                <a:tc>
                  <a:txBody>
                    <a:bodyPr/>
                    <a:lstStyle/>
                    <a:p>
                      <a:endParaRPr lang="en-US" b="1" dirty="0"/>
                    </a:p>
                  </a:txBody>
                  <a:tcPr/>
                </a:tc>
                <a:tc>
                  <a:txBody>
                    <a:bodyPr/>
                    <a:lstStyle/>
                    <a:p>
                      <a:endParaRPr lang="en-US" dirty="0"/>
                    </a:p>
                  </a:txBody>
                  <a:tcPr/>
                </a:tc>
              </a:tr>
              <a:tr h="370840">
                <a:tc>
                  <a:txBody>
                    <a:bodyPr/>
                    <a:lstStyle/>
                    <a:p>
                      <a:r>
                        <a:rPr lang="en-US" b="1" dirty="0" smtClean="0"/>
                        <a:t>Interface</a:t>
                      </a:r>
                      <a:endParaRPr lang="en-US" b="1" dirty="0"/>
                    </a:p>
                  </a:txBody>
                  <a:tcPr/>
                </a:tc>
                <a:tc>
                  <a:txBody>
                    <a:bodyPr/>
                    <a:lstStyle/>
                    <a:p>
                      <a:r>
                        <a:rPr lang="en-US" dirty="0" smtClean="0"/>
                        <a:t>Learning Alliances over long-term - workshops; fieldtrips; interviews; exchange</a:t>
                      </a:r>
                      <a:r>
                        <a:rPr lang="en-US" baseline="0" dirty="0" smtClean="0"/>
                        <a:t> </a:t>
                      </a:r>
                      <a:r>
                        <a:rPr lang="en-US" baseline="0" dirty="0" err="1" smtClean="0"/>
                        <a:t>btwn</a:t>
                      </a:r>
                      <a:r>
                        <a:rPr lang="en-US" dirty="0" smtClean="0"/>
                        <a:t> suppliers, producers, researchers</a:t>
                      </a:r>
                      <a:endParaRPr lang="en-US" dirty="0"/>
                    </a:p>
                  </a:txBody>
                  <a:tcPr/>
                </a:tc>
              </a:tr>
              <a:tr h="370840">
                <a:tc>
                  <a:txBody>
                    <a:bodyPr/>
                    <a:lstStyle/>
                    <a:p>
                      <a:endParaRPr lang="en-US" b="1" dirty="0"/>
                    </a:p>
                  </a:txBody>
                  <a:tcPr/>
                </a:tc>
                <a:tc>
                  <a:txBody>
                    <a:bodyPr/>
                    <a:lstStyle/>
                    <a:p>
                      <a:endParaRPr lang="en-US" dirty="0"/>
                    </a:p>
                  </a:txBody>
                  <a:tcPr/>
                </a:tc>
              </a:tr>
              <a:tr h="370840">
                <a:tc>
                  <a:txBody>
                    <a:bodyPr/>
                    <a:lstStyle/>
                    <a:p>
                      <a:r>
                        <a:rPr lang="en-US" b="1" dirty="0" smtClean="0"/>
                        <a:t>Learning</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Emphasis on changing practices within the system to suit all needs</a:t>
                      </a:r>
                    </a:p>
                  </a:txBody>
                  <a:tcPr/>
                </a:tc>
              </a:tr>
              <a:tr h="370840">
                <a:tc>
                  <a:txBody>
                    <a:bodyPr/>
                    <a:lstStyle/>
                    <a:p>
                      <a:endParaRPr lang="en-US" b="1" dirty="0"/>
                    </a:p>
                  </a:txBody>
                  <a:tcPr/>
                </a:tc>
                <a:tc>
                  <a:txBody>
                    <a:bodyPr/>
                    <a:lstStyle/>
                    <a:p>
                      <a:endParaRPr lang="en-US"/>
                    </a:p>
                  </a:txBody>
                  <a:tcPr/>
                </a:tc>
              </a:tr>
              <a:tr h="370840">
                <a:tc>
                  <a:txBody>
                    <a:bodyPr/>
                    <a:lstStyle/>
                    <a:p>
                      <a:r>
                        <a:rPr lang="en-US" b="1" dirty="0" smtClean="0"/>
                        <a:t>Channel</a:t>
                      </a:r>
                      <a:endParaRPr lang="en-US" b="1" dirty="0"/>
                    </a:p>
                  </a:txBody>
                  <a:tcPr/>
                </a:tc>
                <a:tc>
                  <a:txBody>
                    <a:bodyPr/>
                    <a:lstStyle/>
                    <a:p>
                      <a:r>
                        <a:rPr lang="en-US" dirty="0" smtClean="0"/>
                        <a:t>Executive levels;</a:t>
                      </a:r>
                      <a:r>
                        <a:rPr lang="en-US" baseline="0" dirty="0" smtClean="0"/>
                        <a:t> </a:t>
                      </a:r>
                      <a:r>
                        <a:rPr lang="en-US" dirty="0" smtClean="0"/>
                        <a:t>local producers; Learning Alliance annual workshops; quarterly check-ins</a:t>
                      </a:r>
                      <a:endParaRPr lang="en-US" dirty="0"/>
                    </a:p>
                  </a:txBody>
                  <a:tcPr/>
                </a:tc>
              </a:tr>
              <a:tr h="370840">
                <a:tc>
                  <a:txBody>
                    <a:bodyPr/>
                    <a:lstStyle/>
                    <a:p>
                      <a:endParaRPr lang="en-US" b="1" dirty="0"/>
                    </a:p>
                  </a:txBody>
                  <a:tcPr/>
                </a:tc>
                <a:tc>
                  <a:txBody>
                    <a:bodyPr/>
                    <a:lstStyle/>
                    <a:p>
                      <a:endParaRPr lang="en-US"/>
                    </a:p>
                  </a:txBody>
                  <a:tcPr/>
                </a:tc>
              </a:tr>
              <a:tr h="370840">
                <a:tc>
                  <a:txBody>
                    <a:bodyPr/>
                    <a:lstStyle/>
                    <a:p>
                      <a:r>
                        <a:rPr lang="en-US" b="1" dirty="0" smtClean="0"/>
                        <a:t>Outcomes</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Producers enter market with price set; legitimacy is enhanced through the partnerships of the Alliance; consistent interactions lead to learning over longer-term</a:t>
                      </a:r>
                    </a:p>
                  </a:txBody>
                  <a:tcPr/>
                </a:tc>
              </a:tr>
            </a:tbl>
          </a:graphicData>
        </a:graphic>
      </p:graphicFrame>
    </p:spTree>
    <p:extLst>
      <p:ext uri="{BB962C8B-B14F-4D97-AF65-F5344CB8AC3E}">
        <p14:creationId xmlns:p14="http://schemas.microsoft.com/office/powerpoint/2010/main" val="741515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INTERFACES &amp; LEARNING</a:t>
            </a:r>
            <a:endParaRPr lang="en-US" dirty="0"/>
          </a:p>
        </p:txBody>
      </p:sp>
      <p:sp>
        <p:nvSpPr>
          <p:cNvPr id="3" name="Content Placeholder 2"/>
          <p:cNvSpPr>
            <a:spLocks noGrp="1"/>
          </p:cNvSpPr>
          <p:nvPr>
            <p:ph idx="1"/>
          </p:nvPr>
        </p:nvSpPr>
        <p:spPr/>
        <p:txBody>
          <a:bodyPr/>
          <a:lstStyle/>
          <a:p>
            <a:r>
              <a:rPr lang="en-US" dirty="0" smtClean="0"/>
              <a:t>Many </a:t>
            </a:r>
            <a:r>
              <a:rPr lang="en-US" dirty="0" err="1" smtClean="0"/>
              <a:t>centres</a:t>
            </a:r>
            <a:r>
              <a:rPr lang="en-US" dirty="0" smtClean="0"/>
              <a:t> </a:t>
            </a:r>
            <a:r>
              <a:rPr lang="en-US" dirty="0" smtClean="0"/>
              <a:t>using </a:t>
            </a:r>
            <a:r>
              <a:rPr lang="en-US" dirty="0" smtClean="0"/>
              <a:t>participatory action research</a:t>
            </a:r>
          </a:p>
          <a:p>
            <a:r>
              <a:rPr lang="en-US" dirty="0"/>
              <a:t>W</a:t>
            </a:r>
            <a:r>
              <a:rPr lang="en-US" dirty="0" smtClean="0"/>
              <a:t>omen and traditional groups are being brought into the research process</a:t>
            </a:r>
          </a:p>
          <a:p>
            <a:pPr lvl="1"/>
            <a:r>
              <a:rPr lang="en-US" dirty="0"/>
              <a:t>Make </a:t>
            </a:r>
            <a:r>
              <a:rPr lang="en-US" dirty="0" smtClean="0"/>
              <a:t>invisible </a:t>
            </a:r>
            <a:r>
              <a:rPr lang="en-US" dirty="0" err="1"/>
              <a:t>labour</a:t>
            </a:r>
            <a:r>
              <a:rPr lang="en-US" dirty="0"/>
              <a:t> and/or </a:t>
            </a:r>
            <a:r>
              <a:rPr lang="en-US" dirty="0"/>
              <a:t>knowledge visible </a:t>
            </a:r>
            <a:endParaRPr lang="en-US" dirty="0"/>
          </a:p>
          <a:p>
            <a:pPr lvl="1"/>
            <a:r>
              <a:rPr lang="en-US" dirty="0"/>
              <a:t>CIP developing understanding of adaptive </a:t>
            </a:r>
            <a:r>
              <a:rPr lang="en-US" dirty="0" smtClean="0"/>
              <a:t>strategies</a:t>
            </a:r>
            <a:endParaRPr lang="en-US" dirty="0"/>
          </a:p>
          <a:p>
            <a:r>
              <a:rPr lang="en-US" dirty="0"/>
              <a:t>Learning is occurring </a:t>
            </a:r>
            <a:r>
              <a:rPr lang="en-US" dirty="0" smtClean="0"/>
              <a:t>across loops</a:t>
            </a:r>
          </a:p>
          <a:p>
            <a:r>
              <a:rPr lang="en-US" dirty="0" smtClean="0"/>
              <a:t>The quality of learning is determined by </a:t>
            </a:r>
            <a:r>
              <a:rPr lang="en-US" dirty="0" err="1" smtClean="0"/>
              <a:t>i</a:t>
            </a:r>
            <a:r>
              <a:rPr lang="en-US" dirty="0" smtClean="0"/>
              <a:t>) the bi-directional exchange of knowledge, assumptions and worldviews, ii) an emphasis on learning over time (rather than action right now)</a:t>
            </a:r>
          </a:p>
          <a:p>
            <a:r>
              <a:rPr lang="en-US" dirty="0" smtClean="0"/>
              <a:t>Process, outcomes and operational learning</a:t>
            </a:r>
            <a:endParaRPr lang="en-US" dirty="0"/>
          </a:p>
        </p:txBody>
      </p:sp>
    </p:spTree>
    <p:extLst>
      <p:ext uri="{BB962C8B-B14F-4D97-AF65-F5344CB8AC3E}">
        <p14:creationId xmlns:p14="http://schemas.microsoft.com/office/powerpoint/2010/main" val="2711263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THOUGHTS</a:t>
            </a:r>
            <a:endParaRPr lang="en-US" dirty="0"/>
          </a:p>
        </p:txBody>
      </p:sp>
      <p:sp>
        <p:nvSpPr>
          <p:cNvPr id="3" name="Content Placeholder 2"/>
          <p:cNvSpPr>
            <a:spLocks noGrp="1"/>
          </p:cNvSpPr>
          <p:nvPr>
            <p:ph idx="1"/>
          </p:nvPr>
        </p:nvSpPr>
        <p:spPr/>
        <p:txBody>
          <a:bodyPr>
            <a:normAutofit fontScale="92500"/>
          </a:bodyPr>
          <a:lstStyle/>
          <a:p>
            <a:r>
              <a:rPr lang="en-US" dirty="0" smtClean="0"/>
              <a:t>Socially differentiated groups may share values, norms and circumstance that may operate as a </a:t>
            </a:r>
            <a:r>
              <a:rPr lang="en-US" dirty="0" smtClean="0"/>
              <a:t>conduit </a:t>
            </a:r>
            <a:r>
              <a:rPr lang="en-US" dirty="0" smtClean="0"/>
              <a:t>for transformative learning</a:t>
            </a:r>
          </a:p>
          <a:p>
            <a:pPr lvl="1"/>
            <a:r>
              <a:rPr lang="en-US" dirty="0" smtClean="0"/>
              <a:t>i.e. “</a:t>
            </a:r>
            <a:r>
              <a:rPr lang="en-US" dirty="0" smtClean="0"/>
              <a:t>Women </a:t>
            </a:r>
            <a:r>
              <a:rPr lang="en-US" dirty="0"/>
              <a:t>have strong and organized networks that could easily be used for interventions</a:t>
            </a:r>
            <a:r>
              <a:rPr lang="en-US" dirty="0" smtClean="0"/>
              <a:t>” (</a:t>
            </a:r>
            <a:r>
              <a:rPr lang="en-US" dirty="0" err="1" smtClean="0"/>
              <a:t>Kakota</a:t>
            </a:r>
            <a:r>
              <a:rPr lang="en-US" dirty="0" smtClean="0"/>
              <a:t> et al. 2011) </a:t>
            </a:r>
            <a:endParaRPr lang="en-US" dirty="0"/>
          </a:p>
          <a:p>
            <a:endParaRPr lang="en-US" dirty="0" smtClean="0"/>
          </a:p>
          <a:p>
            <a:r>
              <a:rPr lang="en-US" dirty="0" smtClean="0"/>
              <a:t>In what ways does longer term learning partnerships have the potential for transformative </a:t>
            </a:r>
            <a:r>
              <a:rPr lang="en-US" dirty="0" smtClean="0"/>
              <a:t>learning (i.e. Learning Alliances)?</a:t>
            </a:r>
          </a:p>
          <a:p>
            <a:endParaRPr lang="en-US" dirty="0" smtClean="0"/>
          </a:p>
          <a:p>
            <a:r>
              <a:rPr lang="en-US" dirty="0" smtClean="0"/>
              <a:t>Key </a:t>
            </a:r>
            <a:r>
              <a:rPr lang="en-US" dirty="0"/>
              <a:t>distinctions between social learning and participatory action research? To what </a:t>
            </a:r>
            <a:r>
              <a:rPr lang="en-US" dirty="0" smtClean="0"/>
              <a:t>extent </a:t>
            </a:r>
            <a:r>
              <a:rPr lang="en-US" dirty="0"/>
              <a:t>could learning be traced by </a:t>
            </a:r>
            <a:r>
              <a:rPr lang="en-US" dirty="0" smtClean="0"/>
              <a:t>monitoring and </a:t>
            </a:r>
            <a:r>
              <a:rPr lang="en-US" dirty="0"/>
              <a:t>reassessing participatory </a:t>
            </a:r>
            <a:r>
              <a:rPr lang="en-US" dirty="0"/>
              <a:t>action research </a:t>
            </a:r>
            <a:r>
              <a:rPr lang="en-US" dirty="0" smtClean="0"/>
              <a:t>projects?</a:t>
            </a:r>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32698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Definition</a:t>
            </a:r>
            <a:endParaRPr lang="en-US" dirty="0"/>
          </a:p>
        </p:txBody>
      </p:sp>
      <p:sp>
        <p:nvSpPr>
          <p:cNvPr id="3" name="Content Placeholder 2"/>
          <p:cNvSpPr>
            <a:spLocks noGrp="1"/>
          </p:cNvSpPr>
          <p:nvPr>
            <p:ph idx="1"/>
          </p:nvPr>
        </p:nvSpPr>
        <p:spPr/>
        <p:txBody>
          <a:bodyPr/>
          <a:lstStyle/>
          <a:p>
            <a:r>
              <a:rPr lang="en-US" dirty="0"/>
              <a:t>Social learning</a:t>
            </a:r>
            <a:r>
              <a:rPr lang="en-US" b="1" dirty="0"/>
              <a:t> </a:t>
            </a:r>
            <a:r>
              <a:rPr lang="en-US" dirty="0"/>
              <a:t>may be defined as a change in understanding that goes beyond the individual to become situated within wider social units or communities of practice through social interactions between actors within social networks (Reed et al. 2010)</a:t>
            </a:r>
            <a:r>
              <a:rPr lang="en-US" dirty="0"/>
              <a:t> </a:t>
            </a:r>
          </a:p>
        </p:txBody>
      </p:sp>
    </p:spTree>
    <p:extLst>
      <p:ext uri="{BB962C8B-B14F-4D97-AF65-F5344CB8AC3E}">
        <p14:creationId xmlns:p14="http://schemas.microsoft.com/office/powerpoint/2010/main" val="2771446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the vulnerable</a:t>
            </a:r>
            <a:endParaRPr lang="en-US" dirty="0"/>
          </a:p>
        </p:txBody>
      </p:sp>
      <p:sp>
        <p:nvSpPr>
          <p:cNvPr id="3" name="Content Placeholder 2"/>
          <p:cNvSpPr>
            <a:spLocks noGrp="1"/>
          </p:cNvSpPr>
          <p:nvPr>
            <p:ph idx="1"/>
          </p:nvPr>
        </p:nvSpPr>
        <p:spPr/>
        <p:txBody>
          <a:bodyPr/>
          <a:lstStyle/>
          <a:p>
            <a:endParaRPr lang="en-US" dirty="0" smtClean="0"/>
          </a:p>
          <a:p>
            <a:r>
              <a:rPr lang="en-US" dirty="0" smtClean="0"/>
              <a:t>“</a:t>
            </a:r>
            <a:r>
              <a:rPr lang="en-US" dirty="0"/>
              <a:t>assuming that high levels of interaction between stakeholders in any given situation will lead to social learning is </a:t>
            </a:r>
            <a:r>
              <a:rPr lang="en-US" dirty="0" smtClean="0"/>
              <a:t>simplistic, </a:t>
            </a:r>
            <a:r>
              <a:rPr lang="en-US" dirty="0"/>
              <a:t>and a deeper understanding of the context, power dynamics, and values that influence the ability of people and organizations to manage natural resources effectively is </a:t>
            </a:r>
            <a:r>
              <a:rPr lang="en-US" dirty="0" smtClean="0"/>
              <a:t>necessary” (Reed et al. 2010). </a:t>
            </a:r>
            <a:endParaRPr lang="en-US" dirty="0"/>
          </a:p>
        </p:txBody>
      </p:sp>
    </p:spTree>
    <p:extLst>
      <p:ext uri="{BB962C8B-B14F-4D97-AF65-F5344CB8AC3E}">
        <p14:creationId xmlns:p14="http://schemas.microsoft.com/office/powerpoint/2010/main" val="2794144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r>
              <a:rPr lang="en-US" dirty="0"/>
              <a:t>W</a:t>
            </a:r>
            <a:r>
              <a:rPr lang="en-US" dirty="0" smtClean="0"/>
              <a:t>hat </a:t>
            </a:r>
            <a:r>
              <a:rPr lang="en-US" dirty="0"/>
              <a:t>types of learning can be catalyzed by identifying socially differentiated audiences – shared needs, values and </a:t>
            </a:r>
            <a:r>
              <a:rPr lang="en-US" dirty="0" smtClean="0"/>
              <a:t>norms? </a:t>
            </a:r>
          </a:p>
          <a:p>
            <a:r>
              <a:rPr lang="en-US" dirty="0" smtClean="0"/>
              <a:t>Can social </a:t>
            </a:r>
            <a:r>
              <a:rPr lang="en-US" dirty="0"/>
              <a:t>learning about effective adaptive strategies, tools and approaches </a:t>
            </a:r>
            <a:r>
              <a:rPr lang="en-US" dirty="0" smtClean="0"/>
              <a:t>be </a:t>
            </a:r>
            <a:r>
              <a:rPr lang="en-US" dirty="0"/>
              <a:t>mobilized to accelerate socially appropriate capacity-building and adaptive responses among </a:t>
            </a:r>
            <a:r>
              <a:rPr lang="en-US" dirty="0" smtClean="0"/>
              <a:t>socially </a:t>
            </a:r>
            <a:r>
              <a:rPr lang="en-US" smtClean="0"/>
              <a:t>differentiated groups?</a:t>
            </a:r>
            <a:endParaRPr lang="en-US" dirty="0"/>
          </a:p>
        </p:txBody>
      </p:sp>
    </p:spTree>
    <p:extLst>
      <p:ext uri="{BB962C8B-B14F-4D97-AF65-F5344CB8AC3E}">
        <p14:creationId xmlns:p14="http://schemas.microsoft.com/office/powerpoint/2010/main" val="3234480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756" y="335846"/>
            <a:ext cx="8229600" cy="990600"/>
          </a:xfrm>
        </p:spPr>
        <p:txBody>
          <a:bodyPr/>
          <a:lstStyle/>
          <a:p>
            <a:r>
              <a:rPr lang="en-US" dirty="0" smtClean="0"/>
              <a:t>LEARNING LOOPS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54118358"/>
              </p:ext>
            </p:extLst>
          </p:nvPr>
        </p:nvGraphicFramePr>
        <p:xfrm>
          <a:off x="457200" y="931333"/>
          <a:ext cx="8229600" cy="5404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5305779" y="6462890"/>
            <a:ext cx="3311812" cy="369332"/>
          </a:xfrm>
          <a:prstGeom prst="rect">
            <a:avLst/>
          </a:prstGeom>
          <a:noFill/>
        </p:spPr>
        <p:txBody>
          <a:bodyPr wrap="none" rtlCol="0">
            <a:spAutoFit/>
          </a:bodyPr>
          <a:lstStyle/>
          <a:p>
            <a:r>
              <a:rPr lang="en-US" dirty="0"/>
              <a:t>A</a:t>
            </a:r>
            <a:r>
              <a:rPr lang="en-US" dirty="0" smtClean="0"/>
              <a:t>dapted </a:t>
            </a:r>
            <a:r>
              <a:rPr lang="en-US" dirty="0"/>
              <a:t>from Yuen et al. 2012 </a:t>
            </a:r>
          </a:p>
        </p:txBody>
      </p:sp>
    </p:spTree>
    <p:extLst>
      <p:ext uri="{BB962C8B-B14F-4D97-AF65-F5344CB8AC3E}">
        <p14:creationId xmlns:p14="http://schemas.microsoft.com/office/powerpoint/2010/main" val="402268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FRAMEWORK</a:t>
            </a:r>
            <a:endParaRPr lang="en-US" dirty="0"/>
          </a:p>
        </p:txBody>
      </p:sp>
      <p:sp>
        <p:nvSpPr>
          <p:cNvPr id="3" name="Content Placeholder 2"/>
          <p:cNvSpPr>
            <a:spLocks noGrp="1"/>
          </p:cNvSpPr>
          <p:nvPr>
            <p:ph idx="1"/>
          </p:nvPr>
        </p:nvSpPr>
        <p:spPr/>
        <p:txBody>
          <a:bodyPr>
            <a:normAutofit/>
          </a:bodyPr>
          <a:lstStyle/>
          <a:p>
            <a:pPr lvl="0"/>
            <a:r>
              <a:rPr lang="en-US" b="1" dirty="0"/>
              <a:t>Context</a:t>
            </a:r>
            <a:r>
              <a:rPr lang="en-US" dirty="0"/>
              <a:t>: particular consideration given to existing power dynamics in local, socio-ecological systems and ways of identifying vulnerable, socially differentiated groups.</a:t>
            </a:r>
          </a:p>
          <a:p>
            <a:pPr lvl="0"/>
            <a:r>
              <a:rPr lang="en-US" b="1" dirty="0" smtClean="0"/>
              <a:t>Researcher</a:t>
            </a:r>
            <a:r>
              <a:rPr lang="en-US" b="1" dirty="0" smtClean="0"/>
              <a:t>-</a:t>
            </a:r>
            <a:r>
              <a:rPr lang="en-US" b="1" dirty="0"/>
              <a:t>user interface</a:t>
            </a:r>
            <a:r>
              <a:rPr lang="en-US" dirty="0"/>
              <a:t>: exchange of knowledge, perspectives, ideas and needs leads to a change in </a:t>
            </a:r>
            <a:r>
              <a:rPr lang="en-US" dirty="0" smtClean="0"/>
              <a:t>understanding (and practice) </a:t>
            </a:r>
          </a:p>
          <a:p>
            <a:pPr lvl="0"/>
            <a:r>
              <a:rPr lang="en-US" b="1" dirty="0" smtClean="0"/>
              <a:t>Social learning: </a:t>
            </a:r>
            <a:r>
              <a:rPr lang="en-US" dirty="0" smtClean="0"/>
              <a:t>particular </a:t>
            </a:r>
            <a:r>
              <a:rPr lang="en-US" dirty="0" err="1" smtClean="0"/>
              <a:t>edmphasis</a:t>
            </a:r>
            <a:r>
              <a:rPr lang="en-US" dirty="0" smtClean="0"/>
              <a:t> </a:t>
            </a:r>
            <a:r>
              <a:rPr lang="en-US" dirty="0" smtClean="0"/>
              <a:t>on the role of </a:t>
            </a:r>
            <a:r>
              <a:rPr lang="en-US" dirty="0" smtClean="0"/>
              <a:t>knowledge for learning:</a:t>
            </a:r>
            <a:r>
              <a:rPr lang="en-US" b="1" dirty="0" smtClean="0"/>
              <a:t> </a:t>
            </a:r>
            <a:r>
              <a:rPr lang="en-US" dirty="0" smtClean="0"/>
              <a:t>instrumental, communicative and transformative </a:t>
            </a:r>
            <a:endParaRPr lang="en-US" dirty="0"/>
          </a:p>
          <a:p>
            <a:pPr lvl="0"/>
            <a:r>
              <a:rPr lang="en-US" b="1" dirty="0"/>
              <a:t>Scale and channels through which learning occurs:</a:t>
            </a:r>
            <a:r>
              <a:rPr lang="en-US" dirty="0"/>
              <a:t> how information and change in practice moves beyond the individual across social groups and </a:t>
            </a:r>
            <a:r>
              <a:rPr lang="en-US" dirty="0" smtClean="0"/>
              <a:t>networks</a:t>
            </a:r>
            <a:endParaRPr lang="en-US" dirty="0"/>
          </a:p>
        </p:txBody>
      </p:sp>
    </p:spTree>
    <p:extLst>
      <p:ext uri="{BB962C8B-B14F-4D97-AF65-F5344CB8AC3E}">
        <p14:creationId xmlns:p14="http://schemas.microsoft.com/office/powerpoint/2010/main" val="823038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METHODOLOGICAL FRAMEWORK</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82778119"/>
              </p:ext>
            </p:extLst>
          </p:nvPr>
        </p:nvGraphicFramePr>
        <p:xfrm>
          <a:off x="457200" y="1600200"/>
          <a:ext cx="8229600" cy="4582457"/>
        </p:xfrm>
        <a:graphic>
          <a:graphicData uri="http://schemas.openxmlformats.org/drawingml/2006/table">
            <a:tbl>
              <a:tblPr firstRow="1" bandRow="1">
                <a:tableStyleId>{5C22544A-7EE6-4342-B048-85BDC9FD1C3A}</a:tableStyleId>
              </a:tblPr>
              <a:tblGrid>
                <a:gridCol w="2743200"/>
                <a:gridCol w="2743200"/>
                <a:gridCol w="2743200"/>
              </a:tblGrid>
              <a:tr h="754605">
                <a:tc>
                  <a:txBody>
                    <a:bodyPr/>
                    <a:lstStyle/>
                    <a:p>
                      <a:pPr>
                        <a:lnSpc>
                          <a:spcPct val="115000"/>
                        </a:lnSpc>
                        <a:spcAft>
                          <a:spcPts val="1000"/>
                        </a:spcAft>
                      </a:pPr>
                      <a:r>
                        <a:rPr lang="en-GB" sz="1400" b="1" dirty="0">
                          <a:effectLst/>
                          <a:latin typeface="Helvetica"/>
                          <a:ea typeface="ＭＳ 明朝"/>
                          <a:cs typeface="Times New Roman"/>
                        </a:rPr>
                        <a:t>Types of Learning</a:t>
                      </a:r>
                      <a:endParaRPr lang="en-US" sz="140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a:effectLst/>
                          <a:latin typeface="Helvetica"/>
                          <a:ea typeface="ＭＳ 明朝"/>
                          <a:cs typeface="Times New Roman"/>
                        </a:rPr>
                        <a:t>Interface with Users</a:t>
                      </a:r>
                      <a:endParaRPr lang="en-US" sz="140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a:effectLst/>
                          <a:latin typeface="Helvetica"/>
                          <a:ea typeface="ＭＳ 明朝"/>
                          <a:cs typeface="Times New Roman"/>
                        </a:rPr>
                        <a:t>Methodological Approach</a:t>
                      </a:r>
                      <a:endParaRPr lang="en-US" sz="1400">
                        <a:effectLst/>
                        <a:latin typeface="Cambria"/>
                        <a:ea typeface="ＭＳ 明朝"/>
                        <a:cs typeface="Times New Roman"/>
                      </a:endParaRPr>
                    </a:p>
                  </a:txBody>
                  <a:tcPr marL="68580" marR="68580" marT="0" marB="0"/>
                </a:tc>
              </a:tr>
              <a:tr h="1114334">
                <a:tc>
                  <a:txBody>
                    <a:bodyPr/>
                    <a:lstStyle/>
                    <a:p>
                      <a:pPr>
                        <a:lnSpc>
                          <a:spcPct val="115000"/>
                        </a:lnSpc>
                        <a:spcAft>
                          <a:spcPts val="1000"/>
                        </a:spcAft>
                      </a:pPr>
                      <a:r>
                        <a:rPr lang="en-GB" sz="1400" b="1" dirty="0" smtClean="0">
                          <a:effectLst/>
                          <a:latin typeface="Helvetica"/>
                          <a:ea typeface="ＭＳ 明朝"/>
                          <a:cs typeface="Times New Roman"/>
                        </a:rPr>
                        <a:t>TRIPLE LOOP</a:t>
                      </a:r>
                      <a:r>
                        <a:rPr lang="en-GB" sz="1400" b="1" dirty="0">
                          <a:effectLst/>
                          <a:latin typeface="Helvetica"/>
                          <a:ea typeface="ＭＳ 明朝"/>
                          <a:cs typeface="Times New Roman"/>
                        </a:rPr>
                        <a:t>: Transformative learning</a:t>
                      </a:r>
                      <a:endParaRPr lang="en-US" sz="1400" dirty="0">
                        <a:effectLst/>
                        <a:latin typeface="Cambria"/>
                        <a:ea typeface="ＭＳ 明朝"/>
                        <a:cs typeface="Times New Roman"/>
                      </a:endParaRPr>
                    </a:p>
                    <a:p>
                      <a:pPr>
                        <a:lnSpc>
                          <a:spcPct val="115000"/>
                        </a:lnSpc>
                        <a:spcAft>
                          <a:spcPts val="1000"/>
                        </a:spcAft>
                      </a:pPr>
                      <a:r>
                        <a:rPr lang="en-US" sz="1400" b="1" dirty="0">
                          <a:effectLst/>
                          <a:latin typeface="Helvetica"/>
                          <a:ea typeface="ＭＳ 明朝"/>
                          <a:cs typeface="Arial"/>
                        </a:rPr>
                        <a:t>Learning goal: What is the right thing to do?</a:t>
                      </a:r>
                      <a:endParaRPr lang="en-US" sz="140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dirty="0">
                          <a:effectLst/>
                          <a:latin typeface="Helvetica"/>
                          <a:ea typeface="ＭＳ 明朝"/>
                          <a:cs typeface="Times New Roman"/>
                        </a:rPr>
                        <a:t>HYBRID INTERFACE</a:t>
                      </a:r>
                      <a:endParaRPr lang="en-US" sz="1400" dirty="0">
                        <a:effectLst/>
                        <a:latin typeface="Cambria"/>
                        <a:ea typeface="ＭＳ 明朝"/>
                        <a:cs typeface="Times New Roman"/>
                      </a:endParaRPr>
                    </a:p>
                    <a:p>
                      <a:pPr>
                        <a:lnSpc>
                          <a:spcPct val="115000"/>
                        </a:lnSpc>
                        <a:spcAft>
                          <a:spcPts val="1000"/>
                        </a:spcAft>
                      </a:pPr>
                      <a:r>
                        <a:rPr lang="en-GB" sz="1400" b="0" dirty="0">
                          <a:effectLst/>
                          <a:latin typeface="Helvetica"/>
                          <a:ea typeface="ＭＳ 明朝"/>
                          <a:cs typeface="Times New Roman"/>
                        </a:rPr>
                        <a:t>Bi-directional exchange of knowledge, values, assumptions, norms and epistemologies.</a:t>
                      </a:r>
                      <a:endParaRPr lang="en-US" sz="1400" b="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dirty="0">
                          <a:effectLst/>
                          <a:latin typeface="Helvetica"/>
                          <a:ea typeface="ＭＳ 明朝"/>
                          <a:cs typeface="Times New Roman"/>
                        </a:rPr>
                        <a:t>CO</a:t>
                      </a:r>
                      <a:r>
                        <a:rPr lang="en-GB" sz="1400" b="1" dirty="0" smtClean="0">
                          <a:effectLst/>
                          <a:latin typeface="Helvetica"/>
                          <a:ea typeface="ＭＳ 明朝"/>
                          <a:cs typeface="Times New Roman"/>
                        </a:rPr>
                        <a:t>-CREATION</a:t>
                      </a:r>
                      <a:endParaRPr lang="en-US" sz="1400" dirty="0">
                        <a:effectLst/>
                        <a:latin typeface="Cambria"/>
                        <a:ea typeface="ＭＳ 明朝"/>
                        <a:cs typeface="Times New Roman"/>
                      </a:endParaRPr>
                    </a:p>
                    <a:p>
                      <a:pPr>
                        <a:lnSpc>
                          <a:spcPct val="115000"/>
                        </a:lnSpc>
                        <a:spcAft>
                          <a:spcPts val="1000"/>
                        </a:spcAft>
                      </a:pPr>
                      <a:r>
                        <a:rPr lang="en-GB" sz="1400" b="1" dirty="0">
                          <a:effectLst/>
                          <a:latin typeface="Helvetica"/>
                          <a:ea typeface="ＭＳ 明朝"/>
                          <a:cs typeface="Times New Roman"/>
                        </a:rPr>
                        <a:t>Purpose: Find out what are the right things to do</a:t>
                      </a:r>
                      <a:endParaRPr lang="en-US" sz="1400" dirty="0">
                        <a:effectLst/>
                        <a:latin typeface="Cambria"/>
                        <a:ea typeface="ＭＳ 明朝"/>
                        <a:cs typeface="Times New Roman"/>
                      </a:endParaRPr>
                    </a:p>
                  </a:txBody>
                  <a:tcPr marL="68580" marR="68580" marT="0" marB="0"/>
                </a:tc>
              </a:tr>
              <a:tr h="1399637">
                <a:tc>
                  <a:txBody>
                    <a:bodyPr/>
                    <a:lstStyle/>
                    <a:p>
                      <a:pPr>
                        <a:lnSpc>
                          <a:spcPct val="115000"/>
                        </a:lnSpc>
                        <a:spcAft>
                          <a:spcPts val="1000"/>
                        </a:spcAft>
                      </a:pPr>
                      <a:r>
                        <a:rPr lang="en-GB" sz="1400" b="1" dirty="0" smtClean="0">
                          <a:effectLst/>
                          <a:latin typeface="Helvetica"/>
                          <a:ea typeface="ＭＳ 明朝"/>
                          <a:cs typeface="Times New Roman"/>
                        </a:rPr>
                        <a:t>DOUBLE</a:t>
                      </a:r>
                      <a:r>
                        <a:rPr lang="en-GB" sz="1400" b="1" baseline="0" dirty="0" smtClean="0">
                          <a:effectLst/>
                          <a:latin typeface="Helvetica"/>
                          <a:ea typeface="ＭＳ 明朝"/>
                          <a:cs typeface="Times New Roman"/>
                        </a:rPr>
                        <a:t> </a:t>
                      </a:r>
                      <a:r>
                        <a:rPr lang="en-GB" sz="1400" b="1" dirty="0" smtClean="0">
                          <a:effectLst/>
                          <a:latin typeface="Helvetica"/>
                          <a:ea typeface="ＭＳ 明朝"/>
                          <a:cs typeface="Times New Roman"/>
                        </a:rPr>
                        <a:t>LOOP</a:t>
                      </a:r>
                      <a:r>
                        <a:rPr lang="en-GB" sz="1400" b="1" dirty="0">
                          <a:effectLst/>
                          <a:latin typeface="Helvetica"/>
                          <a:ea typeface="ＭＳ 明朝"/>
                          <a:cs typeface="Times New Roman"/>
                        </a:rPr>
                        <a:t>: Communicative Learning</a:t>
                      </a:r>
                      <a:endParaRPr lang="en-US" sz="1400" dirty="0">
                        <a:effectLst/>
                        <a:latin typeface="Cambria"/>
                        <a:ea typeface="ＭＳ 明朝"/>
                        <a:cs typeface="Times New Roman"/>
                      </a:endParaRPr>
                    </a:p>
                    <a:p>
                      <a:pPr>
                        <a:lnSpc>
                          <a:spcPct val="115000"/>
                        </a:lnSpc>
                        <a:spcAft>
                          <a:spcPts val="1000"/>
                        </a:spcAft>
                      </a:pPr>
                      <a:r>
                        <a:rPr lang="en-GB" sz="1400" b="1" dirty="0">
                          <a:effectLst/>
                          <a:latin typeface="Helvetica"/>
                          <a:ea typeface="ＭＳ 明朝"/>
                          <a:cs typeface="Times New Roman"/>
                        </a:rPr>
                        <a:t>Learning goal: Are we doing the right things?</a:t>
                      </a:r>
                      <a:endParaRPr lang="en-US" sz="140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dirty="0">
                          <a:effectLst/>
                          <a:latin typeface="Helvetica"/>
                          <a:ea typeface="ＭＳ 明朝"/>
                          <a:cs typeface="Times New Roman"/>
                        </a:rPr>
                        <a:t>ENGAGEMENT INTERFACE</a:t>
                      </a:r>
                      <a:endParaRPr lang="en-US" sz="1400" dirty="0">
                        <a:effectLst/>
                        <a:latin typeface="Cambria"/>
                        <a:ea typeface="ＭＳ 明朝"/>
                        <a:cs typeface="Times New Roman"/>
                      </a:endParaRPr>
                    </a:p>
                    <a:p>
                      <a:pPr>
                        <a:lnSpc>
                          <a:spcPct val="115000"/>
                        </a:lnSpc>
                        <a:spcAft>
                          <a:spcPts val="1000"/>
                        </a:spcAft>
                      </a:pPr>
                      <a:r>
                        <a:rPr lang="en-GB" sz="1400" b="0" dirty="0">
                          <a:effectLst/>
                          <a:latin typeface="Helvetica"/>
                          <a:ea typeface="ＭＳ 明朝"/>
                          <a:cs typeface="Times New Roman"/>
                        </a:rPr>
                        <a:t>Participatory engagement of users/stakeholders in determining relevance and legitimacy of knowledge and approach.</a:t>
                      </a:r>
                      <a:endParaRPr lang="en-US" sz="1400" b="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dirty="0">
                          <a:effectLst/>
                          <a:latin typeface="Helvetica"/>
                          <a:ea typeface="ＭＳ 明朝"/>
                          <a:cs typeface="Times New Roman"/>
                        </a:rPr>
                        <a:t>PARTICIPATORY ACTION RESEARCH</a:t>
                      </a:r>
                      <a:endParaRPr lang="en-US" sz="1400" dirty="0">
                        <a:effectLst/>
                        <a:latin typeface="Cambria"/>
                        <a:ea typeface="ＭＳ 明朝"/>
                        <a:cs typeface="Times New Roman"/>
                      </a:endParaRPr>
                    </a:p>
                    <a:p>
                      <a:pPr>
                        <a:lnSpc>
                          <a:spcPct val="115000"/>
                        </a:lnSpc>
                        <a:spcAft>
                          <a:spcPts val="1000"/>
                        </a:spcAft>
                      </a:pPr>
                      <a:r>
                        <a:rPr lang="en-GB" sz="1400" b="1" dirty="0">
                          <a:effectLst/>
                          <a:latin typeface="Helvetica"/>
                          <a:ea typeface="ＭＳ 明朝"/>
                          <a:cs typeface="Times New Roman"/>
                        </a:rPr>
                        <a:t>Purpose: How to do the right things</a:t>
                      </a:r>
                      <a:endParaRPr lang="en-US" sz="1400" dirty="0">
                        <a:effectLst/>
                        <a:latin typeface="Cambria"/>
                        <a:ea typeface="ＭＳ 明朝"/>
                        <a:cs typeface="Times New Roman"/>
                      </a:endParaRPr>
                    </a:p>
                  </a:txBody>
                  <a:tcPr marL="68580" marR="68580" marT="0" marB="0"/>
                </a:tc>
              </a:tr>
              <a:tr h="1114334">
                <a:tc>
                  <a:txBody>
                    <a:bodyPr/>
                    <a:lstStyle/>
                    <a:p>
                      <a:pPr>
                        <a:lnSpc>
                          <a:spcPct val="115000"/>
                        </a:lnSpc>
                        <a:spcAft>
                          <a:spcPts val="1000"/>
                        </a:spcAft>
                      </a:pPr>
                      <a:r>
                        <a:rPr lang="en-GB" sz="1400" b="1" dirty="0" smtClean="0">
                          <a:effectLst/>
                          <a:latin typeface="Helvetica"/>
                          <a:ea typeface="ＭＳ 明朝"/>
                          <a:cs typeface="Times New Roman"/>
                        </a:rPr>
                        <a:t>SINGLE LOOP</a:t>
                      </a:r>
                      <a:r>
                        <a:rPr lang="en-GB" sz="1400" b="1" dirty="0">
                          <a:effectLst/>
                          <a:latin typeface="Helvetica"/>
                          <a:ea typeface="ＭＳ 明朝"/>
                          <a:cs typeface="Times New Roman"/>
                        </a:rPr>
                        <a:t>: Instrumental Learning</a:t>
                      </a:r>
                      <a:endParaRPr lang="en-US" sz="1400" dirty="0">
                        <a:effectLst/>
                        <a:latin typeface="Cambria"/>
                        <a:ea typeface="ＭＳ 明朝"/>
                        <a:cs typeface="Times New Roman"/>
                      </a:endParaRPr>
                    </a:p>
                    <a:p>
                      <a:pPr>
                        <a:lnSpc>
                          <a:spcPct val="115000"/>
                        </a:lnSpc>
                        <a:spcAft>
                          <a:spcPts val="1000"/>
                        </a:spcAft>
                      </a:pPr>
                      <a:r>
                        <a:rPr lang="en-US" sz="1400" b="1" dirty="0">
                          <a:effectLst/>
                          <a:latin typeface="Helvetica"/>
                          <a:ea typeface="ＭＳ 明朝"/>
                          <a:cs typeface="Times New Roman"/>
                        </a:rPr>
                        <a:t>Learning goal: Are we doing things right?</a:t>
                      </a:r>
                      <a:endParaRPr lang="en-US" sz="140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GB" sz="1400" b="1" dirty="0">
                          <a:effectLst/>
                          <a:latin typeface="Helvetica"/>
                          <a:ea typeface="ＭＳ 明朝"/>
                          <a:cs typeface="Times New Roman"/>
                        </a:rPr>
                        <a:t>TRANSMISSION INTERFACE</a:t>
                      </a:r>
                      <a:endParaRPr lang="en-US" sz="1400" dirty="0">
                        <a:effectLst/>
                        <a:latin typeface="Cambria"/>
                        <a:ea typeface="ＭＳ 明朝"/>
                        <a:cs typeface="Times New Roman"/>
                      </a:endParaRPr>
                    </a:p>
                    <a:p>
                      <a:pPr>
                        <a:lnSpc>
                          <a:spcPct val="115000"/>
                        </a:lnSpc>
                        <a:spcAft>
                          <a:spcPts val="1000"/>
                        </a:spcAft>
                      </a:pPr>
                      <a:r>
                        <a:rPr lang="en-GB" sz="1400" b="0" dirty="0" smtClean="0">
                          <a:effectLst/>
                          <a:latin typeface="Helvetica"/>
                          <a:ea typeface="ＭＳ 明朝"/>
                          <a:cs typeface="Times New Roman"/>
                        </a:rPr>
                        <a:t>Strategic communication of knowledge from researchers to users. </a:t>
                      </a:r>
                      <a:endParaRPr lang="en-US" sz="1400" b="0" dirty="0">
                        <a:effectLst/>
                        <a:latin typeface="Cambria"/>
                        <a:ea typeface="ＭＳ 明朝"/>
                        <a:cs typeface="Times New Roman"/>
                      </a:endParaRPr>
                    </a:p>
                  </a:txBody>
                  <a:tcPr marL="68580" marR="68580" marT="0" marB="0"/>
                </a:tc>
                <a:tc>
                  <a:txBody>
                    <a:bodyPr/>
                    <a:lstStyle/>
                    <a:p>
                      <a:pPr>
                        <a:lnSpc>
                          <a:spcPct val="115000"/>
                        </a:lnSpc>
                        <a:spcAft>
                          <a:spcPts val="1000"/>
                        </a:spcAft>
                      </a:pPr>
                      <a:r>
                        <a:rPr lang="en-US" sz="1400" b="1" dirty="0">
                          <a:effectLst/>
                          <a:latin typeface="Helvetica"/>
                          <a:ea typeface="ＭＳ 明朝"/>
                          <a:cs typeface="Times New Roman"/>
                        </a:rPr>
                        <a:t>CONTEXTUAL INQUIRY</a:t>
                      </a:r>
                      <a:endParaRPr lang="en-US" sz="1400" dirty="0">
                        <a:effectLst/>
                        <a:latin typeface="Cambria"/>
                        <a:ea typeface="ＭＳ 明朝"/>
                        <a:cs typeface="Times New Roman"/>
                      </a:endParaRPr>
                    </a:p>
                    <a:p>
                      <a:pPr>
                        <a:lnSpc>
                          <a:spcPct val="115000"/>
                        </a:lnSpc>
                        <a:spcAft>
                          <a:spcPts val="1000"/>
                        </a:spcAft>
                      </a:pPr>
                      <a:r>
                        <a:rPr lang="en-US" sz="1400" b="1" dirty="0">
                          <a:effectLst/>
                          <a:latin typeface="Helvetica"/>
                          <a:ea typeface="ＭＳ 明朝"/>
                          <a:cs typeface="Times New Roman"/>
                        </a:rPr>
                        <a:t>Purpose: How to do things the right way</a:t>
                      </a:r>
                      <a:endParaRPr lang="en-US" sz="1400" dirty="0">
                        <a:effectLst/>
                        <a:latin typeface="Cambria"/>
                        <a:ea typeface="ＭＳ 明朝"/>
                        <a:cs typeface="Times New Roman"/>
                      </a:endParaRPr>
                    </a:p>
                  </a:txBody>
                  <a:tcPr marL="68580" marR="68580" marT="0" marB="0"/>
                </a:tc>
              </a:tr>
            </a:tbl>
          </a:graphicData>
        </a:graphic>
      </p:graphicFrame>
    </p:spTree>
    <p:extLst>
      <p:ext uri="{BB962C8B-B14F-4D97-AF65-F5344CB8AC3E}">
        <p14:creationId xmlns:p14="http://schemas.microsoft.com/office/powerpoint/2010/main" val="1092890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EXPLORATORY SCAN</a:t>
            </a:r>
            <a:endParaRPr lang="en-US" dirty="0"/>
          </a:p>
        </p:txBody>
      </p:sp>
      <p:sp>
        <p:nvSpPr>
          <p:cNvPr id="3" name="Content Placeholder 2"/>
          <p:cNvSpPr>
            <a:spLocks noGrp="1"/>
          </p:cNvSpPr>
          <p:nvPr>
            <p:ph idx="1"/>
          </p:nvPr>
        </p:nvSpPr>
        <p:spPr>
          <a:xfrm>
            <a:off x="457200" y="1600200"/>
            <a:ext cx="8229600" cy="4316810"/>
          </a:xfrm>
        </p:spPr>
        <p:txBody>
          <a:bodyPr>
            <a:normAutofit/>
          </a:bodyPr>
          <a:lstStyle/>
          <a:p>
            <a:pPr lvl="0"/>
            <a:r>
              <a:rPr lang="en-US" dirty="0" smtClean="0"/>
              <a:t>Identify activities </a:t>
            </a:r>
            <a:r>
              <a:rPr lang="en-US" dirty="0"/>
              <a:t>related to social learning with a particular focus on social differentiation; </a:t>
            </a:r>
            <a:endParaRPr lang="en-US" dirty="0" smtClean="0"/>
          </a:p>
          <a:p>
            <a:pPr lvl="1"/>
            <a:r>
              <a:rPr lang="en-US" dirty="0" smtClean="0"/>
              <a:t>52 projects identified across all research </a:t>
            </a:r>
            <a:r>
              <a:rPr lang="en-US" dirty="0" err="1" smtClean="0"/>
              <a:t>centres</a:t>
            </a:r>
            <a:endParaRPr lang="en-US" dirty="0"/>
          </a:p>
          <a:p>
            <a:pPr lvl="0"/>
            <a:r>
              <a:rPr lang="en-US" dirty="0" smtClean="0"/>
              <a:t>Document analysis and </a:t>
            </a:r>
            <a:r>
              <a:rPr lang="en-US" dirty="0" smtClean="0"/>
              <a:t>innovative coding </a:t>
            </a:r>
            <a:r>
              <a:rPr lang="en-US" dirty="0"/>
              <a:t>methods for </a:t>
            </a:r>
            <a:r>
              <a:rPr lang="en-US" dirty="0" smtClean="0"/>
              <a:t>identified S-LSD </a:t>
            </a:r>
            <a:r>
              <a:rPr lang="en-US" dirty="0"/>
              <a:t>projects; </a:t>
            </a:r>
            <a:endParaRPr lang="en-US" dirty="0" smtClean="0"/>
          </a:p>
          <a:p>
            <a:pPr lvl="1"/>
            <a:r>
              <a:rPr lang="en-US" dirty="0" smtClean="0"/>
              <a:t>Triple loop learning and social differentiation (5)</a:t>
            </a:r>
          </a:p>
          <a:p>
            <a:pPr lvl="1"/>
            <a:r>
              <a:rPr lang="en-US" dirty="0" smtClean="0"/>
              <a:t>Double loop learning and social differentiation </a:t>
            </a:r>
            <a:r>
              <a:rPr lang="en-US" dirty="0" smtClean="0"/>
              <a:t>(15)  </a:t>
            </a:r>
            <a:endParaRPr lang="en-US" dirty="0" smtClean="0"/>
          </a:p>
          <a:p>
            <a:r>
              <a:rPr lang="en-US" dirty="0" smtClean="0"/>
              <a:t>Semi-structured interviews </a:t>
            </a:r>
            <a:r>
              <a:rPr lang="en-US" dirty="0"/>
              <a:t>for identified projects</a:t>
            </a:r>
          </a:p>
          <a:p>
            <a:pPr lvl="0"/>
            <a:r>
              <a:rPr lang="en-US" dirty="0" smtClean="0"/>
              <a:t>Identification of CGIAR “champions” of social learning with an emphasis on social differentiation.</a:t>
            </a:r>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272493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INTERVIEWS</a:t>
            </a:r>
            <a:endParaRPr lang="en-US" dirty="0"/>
          </a:p>
        </p:txBody>
      </p:sp>
      <p:sp>
        <p:nvSpPr>
          <p:cNvPr id="3" name="Content Placeholder 2"/>
          <p:cNvSpPr>
            <a:spLocks noGrp="1"/>
          </p:cNvSpPr>
          <p:nvPr>
            <p:ph idx="1"/>
          </p:nvPr>
        </p:nvSpPr>
        <p:spPr/>
        <p:txBody>
          <a:bodyPr/>
          <a:lstStyle/>
          <a:p>
            <a:r>
              <a:rPr lang="en-US" b="1" dirty="0" smtClean="0"/>
              <a:t># </a:t>
            </a:r>
            <a:r>
              <a:rPr lang="en-US" b="1" dirty="0"/>
              <a:t>of interviewees contacted = 28</a:t>
            </a:r>
            <a:endParaRPr lang="en-US" dirty="0"/>
          </a:p>
          <a:p>
            <a:r>
              <a:rPr lang="en-US" b="1" dirty="0"/>
              <a:t>% of interviews (n = 10) = 36% success</a:t>
            </a:r>
            <a:endParaRPr lang="en-US" dirty="0"/>
          </a:p>
          <a:p>
            <a:r>
              <a:rPr lang="en-US" b="1" dirty="0"/>
              <a:t># of contact points = 169</a:t>
            </a:r>
            <a:endParaRPr lang="en-US" dirty="0"/>
          </a:p>
          <a:p>
            <a:r>
              <a:rPr lang="en-US" b="1" dirty="0"/>
              <a:t># of CG units included/represented = 7/15</a:t>
            </a:r>
            <a:endParaRPr lang="en-US" dirty="0"/>
          </a:p>
          <a:p>
            <a:r>
              <a:rPr lang="en-US" b="1" dirty="0"/>
              <a:t># of external organizations represented = 2</a:t>
            </a:r>
            <a:endParaRPr lang="en-US" dirty="0"/>
          </a:p>
          <a:p>
            <a:pPr marL="0" indent="0">
              <a:buNone/>
            </a:pPr>
            <a:endParaRPr lang="en-US" dirty="0"/>
          </a:p>
        </p:txBody>
      </p:sp>
    </p:spTree>
    <p:extLst>
      <p:ext uri="{BB962C8B-B14F-4D97-AF65-F5344CB8AC3E}">
        <p14:creationId xmlns:p14="http://schemas.microsoft.com/office/powerpoint/2010/main" val="7293998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2491</TotalTime>
  <Words>1318</Words>
  <Application>Microsoft Macintosh PowerPoint</Application>
  <PresentationFormat>On-screen Show (4:3)</PresentationFormat>
  <Paragraphs>142</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Clarity</vt:lpstr>
      <vt:lpstr>Resilience learning</vt:lpstr>
      <vt:lpstr>Working Definition</vt:lpstr>
      <vt:lpstr>Identifying the vulnerable</vt:lpstr>
      <vt:lpstr>QUESTIONS</vt:lpstr>
      <vt:lpstr>LEARNING LOOPS</vt:lpstr>
      <vt:lpstr>THEORETICAL FRAMEWORK</vt:lpstr>
      <vt:lpstr>METHODOLOGICAL FRAMEWORK</vt:lpstr>
      <vt:lpstr>EXPLORATORY SCAN</vt:lpstr>
      <vt:lpstr>INTERVIEWS</vt:lpstr>
      <vt:lpstr>FINDINGS</vt:lpstr>
      <vt:lpstr>Women (IRRI; AfricaRice)</vt:lpstr>
      <vt:lpstr>PowerPoint Presentation</vt:lpstr>
      <vt:lpstr>Traditional Knowledge (CIP)</vt:lpstr>
      <vt:lpstr>Socio-economic status (CIAT)</vt:lpstr>
      <vt:lpstr>INTERFACES &amp; LEARNING</vt:lpstr>
      <vt:lpstr>THOUGHTS</vt:lpstr>
    </vt:vector>
  </TitlesOfParts>
  <Company>FlipSide Sustainability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Resilience learning</dc:title>
  <dc:creator>Alison Shaw</dc:creator>
  <cp:lastModifiedBy>Alison Shaw</cp:lastModifiedBy>
  <cp:revision>46</cp:revision>
  <dcterms:created xsi:type="dcterms:W3CDTF">2012-11-18T10:52:29Z</dcterms:created>
  <dcterms:modified xsi:type="dcterms:W3CDTF">2012-11-21T06:59:07Z</dcterms:modified>
</cp:coreProperties>
</file>