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6"/>
  </p:sldMasterIdLst>
  <p:notesMasterIdLst>
    <p:notesMasterId r:id="rId26"/>
  </p:notesMasterIdLst>
  <p:sldIdLst>
    <p:sldId id="345" r:id="rId7"/>
    <p:sldId id="332" r:id="rId8"/>
    <p:sldId id="349" r:id="rId9"/>
    <p:sldId id="350" r:id="rId10"/>
    <p:sldId id="330" r:id="rId11"/>
    <p:sldId id="338" r:id="rId12"/>
    <p:sldId id="336" r:id="rId13"/>
    <p:sldId id="337" r:id="rId14"/>
    <p:sldId id="339" r:id="rId15"/>
    <p:sldId id="340" r:id="rId16"/>
    <p:sldId id="333" r:id="rId17"/>
    <p:sldId id="334" r:id="rId18"/>
    <p:sldId id="335" r:id="rId19"/>
    <p:sldId id="348" r:id="rId20"/>
    <p:sldId id="341" r:id="rId21"/>
    <p:sldId id="342" r:id="rId22"/>
    <p:sldId id="343" r:id="rId23"/>
    <p:sldId id="344" r:id="rId24"/>
    <p:sldId id="346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rgbClr val="3E2914"/>
        </a:solidFill>
        <a:latin typeface="45 Helvetica Light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rgbClr val="3E2914"/>
        </a:solidFill>
        <a:latin typeface="45 Helvetica Light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rgbClr val="3E2914"/>
        </a:solidFill>
        <a:latin typeface="45 Helvetica Light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rgbClr val="3E2914"/>
        </a:solidFill>
        <a:latin typeface="45 Helvetica Light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rgbClr val="3E2914"/>
        </a:solidFill>
        <a:latin typeface="45 Helvetica Light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rgbClr val="3E2914"/>
        </a:solidFill>
        <a:latin typeface="45 Helvetica Light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rgbClr val="3E2914"/>
        </a:solidFill>
        <a:latin typeface="45 Helvetica Light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rgbClr val="3E2914"/>
        </a:solidFill>
        <a:latin typeface="45 Helvetica Light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rgbClr val="3E2914"/>
        </a:solidFill>
        <a:latin typeface="45 Helvetica Light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3E29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56" autoAdjust="0"/>
    <p:restoredTop sz="90929"/>
  </p:normalViewPr>
  <p:slideViewPr>
    <p:cSldViewPr>
      <p:cViewPr varScale="1">
        <p:scale>
          <a:sx n="71" d="100"/>
          <a:sy n="71" d="100"/>
        </p:scale>
        <p:origin x="-131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4A8EB39-E691-4DC9-BD7F-E49F498C8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46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1pPr>
            <a:lvl2pPr marL="742950" indent="-28575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2pPr>
            <a:lvl3pPr marL="11430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3pPr>
            <a:lvl4pPr marL="16002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4pPr>
            <a:lvl5pPr marL="20574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9pPr>
          </a:lstStyle>
          <a:p>
            <a:fld id="{0061C013-595E-46BC-ACE4-5E6C87C5E860}" type="slidenum">
              <a:rPr lang="en-US" smtClean="0">
                <a:solidFill>
                  <a:schemeClr val="tx1"/>
                </a:solidFill>
                <a:latin typeface="Arial" charset="0"/>
              </a:rPr>
              <a:pPr/>
              <a:t>1</a:t>
            </a:fld>
            <a:endParaRPr lang="en-US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LOGOBAEL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1440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457200" y="152400"/>
            <a:ext cx="807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1pPr>
            <a:lvl2pPr marL="742950" indent="-28575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2pPr>
            <a:lvl3pPr marL="11430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3pPr>
            <a:lvl4pPr marL="16002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4pPr>
            <a:lvl5pPr marL="20574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da-DK" sz="24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4192588" y="-127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a-DK" sz="24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5" name="Picture 12" descr="LIF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754688"/>
            <a:ext cx="11430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CGI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754688"/>
            <a:ext cx="7937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CIA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830888"/>
            <a:ext cx="1066800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ESS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754688"/>
            <a:ext cx="904875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3303588" y="60325"/>
            <a:ext cx="18605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000">
                <a:latin typeface="Helvetica 45 Light" charset="0"/>
              </a:rPr>
              <a:t>Addis Ababa, 8-10 May, 2012</a:t>
            </a:r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1295400" y="4038600"/>
            <a:ext cx="649763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>
                <a:latin typeface="Helvetica 45 Light" charset="0"/>
              </a:rPr>
              <a:t>Communication and social learning: supporting local decision making on climate change, agriculture and food security</a:t>
            </a:r>
            <a:endParaRPr lang="en-US" sz="240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B84AE-E2F7-4526-8B0E-A62BC913A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15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BB5F8-C9C8-4CCC-BFE9-BAF17A126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8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B0F5B-0EE9-4D43-AB89-7D6033FC2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74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7ED9-BDB5-4DAF-99A8-55A73E40FC79}" type="datetimeFigureOut">
              <a:rPr lang="en-GB" smtClean="0"/>
              <a:t>10/05/2012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70324-E27D-4C41-ADFA-2DE11DF95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052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A1F39D3-4666-43AC-BDB3-BD0B10CFDD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3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458C1-35F5-4C6E-BF47-D5C9B4C36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33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525B8-3CBA-41D5-935A-A984A7ED31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3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066800"/>
            <a:ext cx="38481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38481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8FBD1-2634-4E3D-85DA-06EA0EAA7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61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8DB5E-F08C-4AF6-BBA8-72BBEAD4A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6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D5025-E40D-499B-988B-7BCD18763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03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926B8-E59F-4BE3-8121-B195DEF1F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28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020CB-CDB8-40C6-8837-74219AB0EB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35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82FD6-5F7D-4F63-8194-76E3F6931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28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66800"/>
            <a:ext cx="7848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B764ACAC-CD48-4F96-862D-F85626146F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7" descr="BUNDSTRIBE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0238"/>
            <a:ext cx="9144000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8" descr="HJOERNELOGO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013" y="76200"/>
            <a:ext cx="1779587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584200" y="106363"/>
            <a:ext cx="48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da-DK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33" name="Rectangle 10"/>
          <p:cNvSpPr>
            <a:spLocks noChangeArrowheads="1"/>
          </p:cNvSpPr>
          <p:nvPr/>
        </p:nvSpPr>
        <p:spPr bwMode="auto">
          <a:xfrm>
            <a:off x="228600" y="203200"/>
            <a:ext cx="1524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fld id="{F9AE214A-9811-40D4-8CDF-8BBEE5CF8408}" type="slidenum">
              <a:rPr lang="en-US" sz="1200"/>
              <a:pPr/>
              <a:t>‹#›</a:t>
            </a:fld>
            <a:r>
              <a:rPr lang="en-US" sz="1200"/>
              <a:t> </a:t>
            </a:r>
            <a:r>
              <a:rPr lang="en-US" sz="800"/>
              <a:t>• </a:t>
            </a:r>
            <a:r>
              <a:rPr lang="da-DK" sz="800"/>
              <a:t>05/08/12</a:t>
            </a:r>
            <a:endParaRPr lang="en-US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2" r:id="rId12"/>
    <p:sldLayoutId id="214748373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3E291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3E291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E2914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E2914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E2914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E2914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E2914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E2914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E2914"/>
          </a:solidFill>
          <a:latin typeface="+mn-lt"/>
          <a:ea typeface="+mn-ea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>
            <a:off x="6257925" y="45958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a-DK" sz="2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17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796975"/>
          </a:xfrm>
        </p:spPr>
        <p:txBody>
          <a:bodyPr lIns="64291" tIns="32146" rIns="64291" bIns="32146"/>
          <a:lstStyle/>
          <a:p>
            <a:pPr eaLnBrk="1">
              <a:defRPr/>
            </a:pPr>
            <a:r>
              <a:rPr lang="en-US" sz="4600" dirty="0">
                <a:solidFill>
                  <a:srgbClr val="663300"/>
                </a:solidFill>
              </a:rPr>
              <a:t>Activities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647" y="1178719"/>
            <a:ext cx="8228707" cy="4525119"/>
          </a:xfrm>
        </p:spPr>
        <p:txBody>
          <a:bodyPr/>
          <a:lstStyle/>
          <a:p>
            <a:pPr marL="401822" indent="-401822" eaLnBrk="1">
              <a:spcBef>
                <a:spcPts val="422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A dynamic Basket of Good Practices</a:t>
            </a:r>
          </a:p>
          <a:p>
            <a:pPr marL="642915" lvl="1" indent="-401822" eaLnBrk="1">
              <a:spcBef>
                <a:spcPts val="422"/>
              </a:spcBef>
              <a:buFont typeface="Wingdings" pitchFamily="2" charset="2"/>
              <a:buChar char="ü"/>
              <a:defRPr/>
            </a:pPr>
            <a:r>
              <a:rPr lang="en-US" sz="2200" dirty="0"/>
              <a:t>Design, piloting &amp; launch of a basket</a:t>
            </a:r>
          </a:p>
          <a:p>
            <a:pPr marL="642915" lvl="1" indent="-401822" eaLnBrk="1">
              <a:spcBef>
                <a:spcPts val="422"/>
              </a:spcBef>
              <a:buFont typeface="Wingdings" pitchFamily="2" charset="2"/>
              <a:buChar char="ü"/>
              <a:defRPr/>
            </a:pPr>
            <a:r>
              <a:rPr lang="en-US" sz="2200" dirty="0"/>
              <a:t>Innovation fund</a:t>
            </a:r>
          </a:p>
          <a:p>
            <a:pPr lvl="1" indent="0" eaLnBrk="1">
              <a:spcBef>
                <a:spcPts val="422"/>
              </a:spcBef>
              <a:defRPr/>
            </a:pPr>
            <a:endParaRPr lang="en-US" sz="2200" dirty="0"/>
          </a:p>
          <a:p>
            <a:pPr lvl="1" indent="0" eaLnBrk="1">
              <a:spcBef>
                <a:spcPts val="422"/>
              </a:spcBef>
              <a:defRPr/>
            </a:pPr>
            <a:r>
              <a:rPr lang="en-US" sz="2200" dirty="0"/>
              <a:t>Enabling environment…</a:t>
            </a:r>
          </a:p>
          <a:p>
            <a:pPr lvl="1" indent="0" eaLnBrk="1">
              <a:spcBef>
                <a:spcPts val="422"/>
              </a:spcBef>
              <a:defRPr/>
            </a:pPr>
            <a:endParaRPr lang="en-US" sz="2200" dirty="0"/>
          </a:p>
          <a:p>
            <a:pPr marL="401822" indent="-401822" eaLnBrk="1">
              <a:spcBef>
                <a:spcPts val="422"/>
              </a:spcBef>
              <a:buFont typeface="Arial" pitchFamily="34" charset="0"/>
              <a:buChar char="•"/>
              <a:defRPr/>
            </a:pPr>
            <a:r>
              <a:rPr lang="en-US" dirty="0" err="1" smtClean="0"/>
              <a:t>Catalysing</a:t>
            </a:r>
            <a:r>
              <a:rPr lang="en-US" dirty="0" smtClean="0"/>
              <a:t> Social Learning across CCAFS network</a:t>
            </a:r>
          </a:p>
          <a:p>
            <a:pPr marL="642915" lvl="1" indent="-401822" eaLnBrk="1">
              <a:spcBef>
                <a:spcPts val="422"/>
              </a:spcBef>
              <a:buFont typeface="Wingdings" pitchFamily="2" charset="2"/>
              <a:buChar char="ü"/>
              <a:defRPr/>
            </a:pPr>
            <a:r>
              <a:rPr lang="en-US" sz="2200" dirty="0"/>
              <a:t>Facilitating the emergence of a Community of practice</a:t>
            </a:r>
          </a:p>
          <a:p>
            <a:pPr marL="642915" lvl="1" indent="-401822" eaLnBrk="1">
              <a:spcBef>
                <a:spcPts val="422"/>
              </a:spcBef>
              <a:buFont typeface="Wingdings" pitchFamily="2" charset="2"/>
              <a:buChar char="ü"/>
              <a:defRPr/>
            </a:pPr>
            <a:r>
              <a:rPr lang="en-US" sz="2200" dirty="0"/>
              <a:t>Advisory group &amp; </a:t>
            </a:r>
            <a:r>
              <a:rPr lang="en-GB" sz="2200" dirty="0"/>
              <a:t>Coaching Panel</a:t>
            </a:r>
            <a:endParaRPr lang="en-US" sz="2200" dirty="0"/>
          </a:p>
          <a:p>
            <a:pPr marL="642915" lvl="1" indent="-401822" eaLnBrk="1">
              <a:spcBef>
                <a:spcPts val="422"/>
              </a:spcBef>
              <a:buFont typeface="Wingdings" pitchFamily="2" charset="2"/>
              <a:buChar char="ü"/>
              <a:defRPr/>
            </a:pPr>
            <a:r>
              <a:rPr lang="en-GB" sz="2200" dirty="0"/>
              <a:t>Training</a:t>
            </a:r>
            <a:endParaRPr lang="en-US" sz="2200" dirty="0"/>
          </a:p>
          <a:p>
            <a:pPr marL="642915" lvl="1" indent="-401822" eaLnBrk="1">
              <a:spcBef>
                <a:spcPts val="422"/>
              </a:spcBef>
              <a:buFont typeface="Wingdings" pitchFamily="2" charset="2"/>
              <a:buChar char="ü"/>
              <a:defRPr/>
            </a:pPr>
            <a:r>
              <a:rPr lang="en-GB" sz="2200" dirty="0"/>
              <a:t>Awareness Raising</a:t>
            </a:r>
          </a:p>
          <a:p>
            <a:pPr lvl="1" indent="0" eaLnBrk="1">
              <a:spcBef>
                <a:spcPts val="422"/>
              </a:spcBef>
              <a:defRPr/>
            </a:pPr>
            <a:endParaRPr lang="en-US" dirty="0" smtClean="0"/>
          </a:p>
          <a:p>
            <a:pPr lvl="1" indent="0" eaLnBrk="1">
              <a:spcBef>
                <a:spcPts val="422"/>
              </a:spcBef>
              <a:defRPr/>
            </a:pPr>
            <a:endParaRPr lang="en-US" dirty="0" smtClean="0"/>
          </a:p>
          <a:p>
            <a:pPr marL="642915" lvl="1" indent="-401822" eaLnBrk="1">
              <a:spcBef>
                <a:spcPts val="422"/>
              </a:spcBef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0" indent="0" eaLnBrk="1">
              <a:spcBef>
                <a:spcPts val="422"/>
              </a:spcBef>
              <a:defRPr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935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7772400" cy="1143000"/>
          </a:xfrm>
        </p:spPr>
        <p:txBody>
          <a:bodyPr/>
          <a:lstStyle/>
          <a:p>
            <a:r>
              <a:rPr lang="en-US" sz="3600" i="1" dirty="0" smtClean="0">
                <a:solidFill>
                  <a:srgbClr val="663300"/>
                </a:solidFill>
              </a:rPr>
              <a:t>3. Supporting </a:t>
            </a:r>
            <a:r>
              <a:rPr lang="en-US" sz="3600" i="1" dirty="0">
                <a:solidFill>
                  <a:srgbClr val="663300"/>
                </a:solidFill>
              </a:rPr>
              <a:t>endogenous social learning for enhanced food security</a:t>
            </a:r>
          </a:p>
        </p:txBody>
      </p:sp>
      <p:pic>
        <p:nvPicPr>
          <p:cNvPr id="3075" name="Picture 3" descr=" photo.jpg                                                      00000002 ERIC - HP                      00000000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51000"/>
            <a:ext cx="7239000" cy="482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73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Group 2"/>
          <p:cNvGraphicFramePr>
            <a:graphicFrameLocks noGrp="1"/>
          </p:cNvGraphicFramePr>
          <p:nvPr>
            <p:ph type="tbl" idx="1"/>
          </p:nvPr>
        </p:nvGraphicFramePr>
        <p:xfrm>
          <a:off x="304800" y="533400"/>
          <a:ext cx="8534400" cy="6101399"/>
        </p:xfrm>
        <a:graphic>
          <a:graphicData uri="http://schemas.openxmlformats.org/drawingml/2006/table">
            <a:tbl>
              <a:tblPr/>
              <a:tblGrid>
                <a:gridCol w="3886200"/>
                <a:gridCol w="4648200"/>
              </a:tblGrid>
              <a:tr h="61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Activity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Who’s involved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127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1. Opportunity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Scan regions; select criteria; mapping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CCAFS | partners (AA, USAID, ALIN)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9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2. Learning and Evaluative Framework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CCAFS | external experts |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Partners knowledge interface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3. Joint Needs Assessment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CCAFS | partners | facilitators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96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4. Analysis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Documentation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CCAFS | partners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Individual &amp; comparative analyses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CCAFS | experts | partners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Re-evaluation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CCAFS | experts | partners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24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Group 2"/>
          <p:cNvGraphicFramePr>
            <a:graphicFrameLocks noGrp="1"/>
          </p:cNvGraphicFramePr>
          <p:nvPr>
            <p:ph type="tbl" idx="1"/>
          </p:nvPr>
        </p:nvGraphicFramePr>
        <p:xfrm>
          <a:off x="609600" y="1295400"/>
          <a:ext cx="7848600" cy="3437890"/>
        </p:xfrm>
        <a:graphic>
          <a:graphicData uri="http://schemas.openxmlformats.org/drawingml/2006/table">
            <a:tbl>
              <a:tblPr/>
              <a:tblGrid>
                <a:gridCol w="3429000"/>
                <a:gridCol w="4419600"/>
              </a:tblGrid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Activity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Who’s involved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5. Linking across scales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CCAFS | partners | strategic partners for interface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6. Influencing &amp; Strategic Catalyzing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CCAFS, partners, cross-section of participating actors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7. Outreach &amp; Support Functions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CCAFS, partners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07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996952"/>
            <a:ext cx="7772400" cy="1143000"/>
          </a:xfrm>
        </p:spPr>
        <p:txBody>
          <a:bodyPr/>
          <a:lstStyle/>
          <a:p>
            <a:r>
              <a:rPr lang="en-US" sz="3600" i="1" dirty="0">
                <a:solidFill>
                  <a:srgbClr val="663300"/>
                </a:solidFill>
              </a:rPr>
              <a:t>4</a:t>
            </a:r>
            <a:r>
              <a:rPr lang="en-US" sz="3600" i="1" dirty="0" smtClean="0">
                <a:solidFill>
                  <a:srgbClr val="663300"/>
                </a:solidFill>
              </a:rPr>
              <a:t>. Social learning</a:t>
            </a:r>
            <a:br>
              <a:rPr lang="en-US" sz="3600" i="1" dirty="0" smtClean="0">
                <a:solidFill>
                  <a:srgbClr val="663300"/>
                </a:solidFill>
              </a:rPr>
            </a:br>
            <a:r>
              <a:rPr lang="en-US" sz="3600" i="1" dirty="0" smtClean="0">
                <a:solidFill>
                  <a:srgbClr val="663300"/>
                </a:solidFill>
              </a:rPr>
              <a:t>and social</a:t>
            </a:r>
            <a:r>
              <a:rPr lang="en-US" sz="3600" i="1" dirty="0">
                <a:solidFill>
                  <a:srgbClr val="663300"/>
                </a:solidFill>
              </a:rPr>
              <a:t> </a:t>
            </a:r>
            <a:r>
              <a:rPr lang="en-US" sz="3600" i="1" dirty="0" smtClean="0">
                <a:solidFill>
                  <a:srgbClr val="663300"/>
                </a:solidFill>
              </a:rPr>
              <a:t>differentiation</a:t>
            </a:r>
            <a:endParaRPr lang="en-US" sz="3600" i="1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81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i="1" dirty="0" smtClean="0">
                <a:solidFill>
                  <a:srgbClr val="663300"/>
                </a:solidFill>
              </a:rPr>
              <a:t>4. Social </a:t>
            </a:r>
            <a:r>
              <a:rPr lang="en-US" sz="4000" i="1" dirty="0" smtClean="0">
                <a:solidFill>
                  <a:srgbClr val="663300"/>
                </a:solidFill>
              </a:rPr>
              <a:t>differentiation</a:t>
            </a:r>
            <a:endParaRPr lang="en-US" sz="4000" i="1" dirty="0">
              <a:solidFill>
                <a:srgbClr val="6633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Autofit/>
          </a:bodyPr>
          <a:lstStyle/>
          <a:p>
            <a:pPr lvl="1"/>
            <a:r>
              <a:rPr lang="en-GB" sz="1600" b="1" dirty="0" smtClean="0"/>
              <a:t>ACTIVITY 1 – Catalyzing Change from Within (2012 – 2013)</a:t>
            </a:r>
          </a:p>
          <a:p>
            <a:pPr lvl="2"/>
            <a:r>
              <a:rPr lang="en-GB" sz="1600" dirty="0" smtClean="0"/>
              <a:t>Lead: CCAFS Theme 4</a:t>
            </a:r>
          </a:p>
          <a:p>
            <a:pPr lvl="2"/>
            <a:r>
              <a:rPr lang="en-GB" sz="1600" dirty="0" smtClean="0"/>
              <a:t>Target Audience: CCAFS &amp; current project partners</a:t>
            </a:r>
          </a:p>
          <a:p>
            <a:pPr lvl="3"/>
            <a:r>
              <a:rPr lang="en-GB" sz="1600" dirty="0" smtClean="0"/>
              <a:t>Internal review of CCAFS/CG to look for opportunities to further social differentiation and developing strategy for augmenting this work through developing a social learning process. </a:t>
            </a:r>
          </a:p>
          <a:p>
            <a:pPr lvl="3"/>
            <a:r>
              <a:rPr lang="en-GB" sz="1600" dirty="0" smtClean="0"/>
              <a:t>Use baseline work to analyze social differentiation, findings from PAR work</a:t>
            </a:r>
          </a:p>
          <a:p>
            <a:pPr lvl="3"/>
            <a:r>
              <a:rPr lang="en-GB" sz="1600" dirty="0" smtClean="0"/>
              <a:t>Linking social learning process to its annual Science Meeting</a:t>
            </a:r>
          </a:p>
          <a:p>
            <a:pPr lvl="3"/>
            <a:r>
              <a:rPr lang="en-GB" sz="1600" dirty="0" smtClean="0"/>
              <a:t>Create working group with CCAFS and experts on social learning and differentiation </a:t>
            </a:r>
          </a:p>
          <a:p>
            <a:pPr lvl="4"/>
            <a:r>
              <a:rPr lang="en-GB" sz="1600" dirty="0" smtClean="0"/>
              <a:t>(Social LSD)</a:t>
            </a:r>
          </a:p>
          <a:p>
            <a:pPr lvl="3">
              <a:buNone/>
            </a:pPr>
            <a:endParaRPr lang="en-GB" sz="1600" b="1" dirty="0" smtClean="0"/>
          </a:p>
          <a:p>
            <a:pPr lvl="1"/>
            <a:r>
              <a:rPr lang="en-GB" sz="1600" b="1" dirty="0" smtClean="0"/>
              <a:t>ACTIVITY 2 – Facilitation (2012 – 2020)</a:t>
            </a:r>
          </a:p>
          <a:p>
            <a:pPr lvl="2"/>
            <a:r>
              <a:rPr lang="en-GB" sz="1600" b="1" dirty="0" smtClean="0"/>
              <a:t>Lead: Social LSD</a:t>
            </a:r>
          </a:p>
          <a:p>
            <a:pPr lvl="2"/>
            <a:r>
              <a:rPr lang="en-GB" sz="1600" dirty="0" smtClean="0"/>
              <a:t>Develop a dynamic network cutting across Social LSD</a:t>
            </a:r>
          </a:p>
          <a:p>
            <a:pPr lvl="2"/>
            <a:r>
              <a:rPr lang="en-GB" sz="1600" dirty="0" smtClean="0"/>
              <a:t>Identify ways to coordinate &amp; facilitate the process</a:t>
            </a:r>
          </a:p>
          <a:p>
            <a:pPr lvl="2"/>
            <a:r>
              <a:rPr lang="en-GB" sz="1600" dirty="0" smtClean="0"/>
              <a:t>Organize a working group to lead Activity 3</a:t>
            </a:r>
            <a:endParaRPr lang="en-GB" sz="1600" b="1" dirty="0" smtClean="0"/>
          </a:p>
          <a:p>
            <a:pPr lvl="2">
              <a:buNone/>
            </a:pPr>
            <a:endParaRPr lang="en-GB" sz="1600" b="1" dirty="0" smtClean="0"/>
          </a:p>
          <a:p>
            <a:pPr lvl="2">
              <a:buNone/>
            </a:pPr>
            <a:endParaRPr lang="en-GB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3659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425152"/>
          </a:xfrm>
        </p:spPr>
        <p:txBody>
          <a:bodyPr/>
          <a:lstStyle/>
          <a:p>
            <a:r>
              <a:rPr lang="en-US" sz="3200" i="1" dirty="0" smtClean="0">
                <a:solidFill>
                  <a:srgbClr val="663300"/>
                </a:solidFill>
              </a:rPr>
              <a:t>Social differentiation</a:t>
            </a:r>
            <a:endParaRPr lang="en-US" sz="3200" i="1" dirty="0">
              <a:solidFill>
                <a:srgbClr val="6633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019800"/>
          </a:xfrm>
        </p:spPr>
        <p:txBody>
          <a:bodyPr>
            <a:normAutofit fontScale="92500" lnSpcReduction="20000"/>
          </a:bodyPr>
          <a:lstStyle/>
          <a:p>
            <a:pPr lvl="2">
              <a:buNone/>
            </a:pPr>
            <a:r>
              <a:rPr lang="en-GB" sz="1600" b="1" dirty="0" smtClean="0"/>
              <a:t>ACTIVITY 3  - Global Action Research Agenda on Social LSD in CC,A, FS (2012-2013)</a:t>
            </a:r>
          </a:p>
          <a:p>
            <a:pPr lvl="2">
              <a:buNone/>
            </a:pPr>
            <a:r>
              <a:rPr lang="en-GB" sz="1600" dirty="0" smtClean="0"/>
              <a:t>Audience: Climate change and food security community in CCAFS countries</a:t>
            </a:r>
          </a:p>
          <a:p>
            <a:pPr lvl="2"/>
            <a:r>
              <a:rPr lang="en-GB" sz="1600" dirty="0" smtClean="0"/>
              <a:t>(a) Phase 1 – Developing a research agenda (loop 1): Facilitate social learning process to devise research agenda. Phase 1 will help to provide evidence, identify partnership, better understanding, principles, rigorous methodology, and communities of practice. This will also include linking </a:t>
            </a:r>
            <a:r>
              <a:rPr lang="en-GB" sz="1600" dirty="0" err="1" smtClean="0"/>
              <a:t>practioners</a:t>
            </a:r>
            <a:r>
              <a:rPr lang="en-GB" sz="1600" dirty="0" smtClean="0"/>
              <a:t> with researchers. This process will:</a:t>
            </a:r>
          </a:p>
          <a:p>
            <a:pPr lvl="3"/>
            <a:r>
              <a:rPr lang="en-GB" sz="1600" dirty="0" smtClean="0"/>
              <a:t>Use crowd sourcing</a:t>
            </a:r>
          </a:p>
          <a:p>
            <a:pPr lvl="3"/>
            <a:r>
              <a:rPr lang="en-GB" sz="1600" dirty="0" smtClean="0"/>
              <a:t>Produce literature review on existing work</a:t>
            </a:r>
          </a:p>
          <a:p>
            <a:pPr lvl="3"/>
            <a:r>
              <a:rPr lang="en-GB" sz="1600" dirty="0" smtClean="0"/>
              <a:t>Conduct scoping process (activities at sub-national level) to help create a research framework</a:t>
            </a:r>
          </a:p>
          <a:p>
            <a:pPr lvl="3"/>
            <a:r>
              <a:rPr lang="en-GB" sz="1600" dirty="0" smtClean="0"/>
              <a:t>Generate a bucket of tools and approaches on to conduct research on social learning and differentiation</a:t>
            </a:r>
          </a:p>
          <a:p>
            <a:pPr lvl="3"/>
            <a:r>
              <a:rPr lang="en-GB" sz="1600" dirty="0" smtClean="0"/>
              <a:t>Develop a framework and principles on conducting social learning and differentiation, including action research</a:t>
            </a:r>
          </a:p>
          <a:p>
            <a:pPr lvl="3"/>
            <a:r>
              <a:rPr lang="en-GB" sz="1600" dirty="0" smtClean="0"/>
              <a:t>Fund initial proposals through a call on social learning and differentiation</a:t>
            </a:r>
          </a:p>
          <a:p>
            <a:pPr lvl="2"/>
            <a:r>
              <a:rPr lang="en-GB" sz="1600" dirty="0" smtClean="0"/>
              <a:t>(b) Phase 2 (loop 2): Research to action 2014-2020</a:t>
            </a:r>
          </a:p>
          <a:p>
            <a:pPr lvl="3"/>
            <a:r>
              <a:rPr lang="en-GB" sz="1600" dirty="0" smtClean="0"/>
              <a:t>Iterative process of learning as research underway – e.g. Online forum; Wiki; annual workshops; publication</a:t>
            </a:r>
          </a:p>
          <a:p>
            <a:pPr lvl="3"/>
            <a:r>
              <a:rPr lang="en-GB" sz="1600" dirty="0" smtClean="0"/>
              <a:t>Capacity development on methodology and approach within the CG system and beyond</a:t>
            </a:r>
          </a:p>
          <a:p>
            <a:pPr lvl="3"/>
            <a:r>
              <a:rPr lang="en-GB" sz="1600" dirty="0" smtClean="0"/>
              <a:t>Demonstrate the evidence</a:t>
            </a:r>
          </a:p>
          <a:p>
            <a:pPr lvl="3"/>
            <a:r>
              <a:rPr lang="en-GB" sz="1600" dirty="0" smtClean="0"/>
              <a:t>Move towards impact with partners</a:t>
            </a:r>
          </a:p>
          <a:p>
            <a:pPr lvl="1"/>
            <a:r>
              <a:rPr lang="en-GB" sz="1600" b="1" dirty="0" smtClean="0"/>
              <a:t>Funding ballpark: </a:t>
            </a:r>
          </a:p>
          <a:p>
            <a:pPr lvl="2"/>
            <a:r>
              <a:rPr lang="en-GB" sz="1600" dirty="0" smtClean="0"/>
              <a:t>Activity 1 &amp; 2: $50,000</a:t>
            </a:r>
          </a:p>
          <a:p>
            <a:pPr lvl="2"/>
            <a:r>
              <a:rPr lang="en-GB" sz="1600" dirty="0" smtClean="0"/>
              <a:t>Activity 3: $300,000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6903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663300"/>
                </a:solidFill>
              </a:rPr>
              <a:t>5. </a:t>
            </a:r>
            <a:r>
              <a:rPr lang="en-US" i="1" dirty="0">
                <a:solidFill>
                  <a:srgbClr val="663300"/>
                </a:solidFill>
              </a:rPr>
              <a:t>Time Scales</a:t>
            </a:r>
            <a:endParaRPr lang="en-GB" i="1" dirty="0">
              <a:solidFill>
                <a:srgbClr val="6633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457200" lvl="1" indent="0">
              <a:buNone/>
            </a:pPr>
            <a:r>
              <a:rPr lang="en-GB" b="1" dirty="0" smtClean="0"/>
              <a:t>Why? </a:t>
            </a:r>
            <a:r>
              <a:rPr lang="en-GB" dirty="0" smtClean="0"/>
              <a:t>Adaptive capacity will be limited if long-term changes are not considered</a:t>
            </a:r>
          </a:p>
          <a:p>
            <a:pPr marL="457200" lvl="1" indent="0">
              <a:buNone/>
            </a:pPr>
            <a:r>
              <a:rPr lang="en-GB" b="1" dirty="0" smtClean="0"/>
              <a:t>How</a:t>
            </a:r>
            <a:r>
              <a:rPr lang="en-GB" b="1" dirty="0"/>
              <a:t>?</a:t>
            </a:r>
            <a:r>
              <a:rPr lang="en-GB" dirty="0"/>
              <a:t> How </a:t>
            </a:r>
            <a:r>
              <a:rPr lang="en-GB" dirty="0" smtClean="0"/>
              <a:t>do long term changes </a:t>
            </a:r>
            <a:r>
              <a:rPr lang="en-GB" dirty="0"/>
              <a:t>relate to the time horizons of different actors </a:t>
            </a:r>
            <a:endParaRPr lang="en-GB" dirty="0" smtClean="0"/>
          </a:p>
          <a:p>
            <a:pPr marL="457200" lvl="1" indent="0">
              <a:buNone/>
            </a:pPr>
            <a:r>
              <a:rPr lang="en-GB" b="1" dirty="0" smtClean="0"/>
              <a:t>What?</a:t>
            </a:r>
            <a:r>
              <a:rPr lang="en-GB" dirty="0" smtClean="0"/>
              <a:t> Long-term considerations should be addressed through short-term incentives of relevance and interest to stakeholders for their engagement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b="1" dirty="0" smtClean="0"/>
              <a:t>Theory of change</a:t>
            </a:r>
          </a:p>
          <a:p>
            <a:pPr marL="457200" lvl="1" indent="0">
              <a:buNone/>
            </a:pPr>
            <a:r>
              <a:rPr lang="en-GB" dirty="0" smtClean="0"/>
              <a:t>Example of a tool to enrich existing projects through social learning processes and make them more effective by connecting short-term relevance to longer term understanding of climate change and ability to adapt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624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5700" dirty="0"/>
              <a:t>Activities</a:t>
            </a:r>
            <a:endParaRPr lang="en-US" sz="5700" dirty="0" smtClean="0"/>
          </a:p>
          <a:p>
            <a:r>
              <a:rPr lang="en-US" b="1" dirty="0" smtClean="0"/>
              <a:t>Time </a:t>
            </a:r>
            <a:r>
              <a:rPr lang="en-US" b="1" dirty="0"/>
              <a:t>horizons evaluation </a:t>
            </a:r>
            <a:r>
              <a:rPr lang="en-US" b="1" dirty="0" smtClean="0"/>
              <a:t>tool</a:t>
            </a:r>
          </a:p>
          <a:p>
            <a:pPr lvl="1"/>
            <a:r>
              <a:rPr lang="en-GB" dirty="0"/>
              <a:t>): Commission research into time horizons building on state of the art (risk management, psychology, behavioural economics</a:t>
            </a:r>
            <a:r>
              <a:rPr lang="en-GB" dirty="0" smtClean="0"/>
              <a:t>)</a:t>
            </a:r>
            <a:endParaRPr lang="en-US" dirty="0" smtClean="0"/>
          </a:p>
          <a:p>
            <a:r>
              <a:rPr lang="en-US" b="1" dirty="0" smtClean="0"/>
              <a:t>Motivations framework</a:t>
            </a:r>
          </a:p>
          <a:p>
            <a:pPr lvl="1"/>
            <a:r>
              <a:rPr lang="en-GB" dirty="0"/>
              <a:t>Commission research building </a:t>
            </a:r>
            <a:r>
              <a:rPr lang="en-GB" dirty="0" smtClean="0"/>
              <a:t>in short term motivations and goals. Applied at the project level with stakeholders learning from each other </a:t>
            </a:r>
          </a:p>
          <a:p>
            <a:r>
              <a:rPr lang="en-US" b="1" dirty="0" smtClean="0"/>
              <a:t>Evaluating change</a:t>
            </a:r>
          </a:p>
          <a:p>
            <a:pPr lvl="1"/>
            <a:r>
              <a:rPr lang="en-US" dirty="0" smtClean="0"/>
              <a:t>apply incentives and evaluate effectiveness in </a:t>
            </a:r>
            <a:r>
              <a:rPr lang="en-US" dirty="0" err="1" smtClean="0"/>
              <a:t>behaviour</a:t>
            </a:r>
            <a:r>
              <a:rPr lang="en-US" dirty="0" smtClean="0"/>
              <a:t> change over time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5700" dirty="0" smtClean="0"/>
              <a:t>Anticipated outcomes</a:t>
            </a:r>
          </a:p>
          <a:p>
            <a:r>
              <a:rPr lang="en-US" dirty="0" smtClean="0"/>
              <a:t>Projects better linked to stakeholder needs as well as short/medium term development objectives</a:t>
            </a:r>
          </a:p>
          <a:p>
            <a:r>
              <a:rPr lang="en-US" dirty="0" smtClean="0"/>
              <a:t> Short term responses linked to long term adaptation understanding and </a:t>
            </a:r>
            <a:r>
              <a:rPr lang="en-US" dirty="0" err="1" smtClean="0"/>
              <a:t>behaviour</a:t>
            </a:r>
            <a:r>
              <a:rPr lang="en-US" dirty="0" smtClean="0"/>
              <a:t> change to improve adaptive capacity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16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dirty="0" smtClean="0"/>
          </a:p>
          <a:p>
            <a:pPr marL="0" indent="0" algn="ctr">
              <a:buNone/>
            </a:pPr>
            <a:r>
              <a:rPr lang="en-US" sz="5400" dirty="0" smtClean="0"/>
              <a:t>What’s next?</a:t>
            </a:r>
          </a:p>
          <a:p>
            <a:pPr marL="0" indent="0" algn="ctr">
              <a:buNone/>
            </a:pPr>
            <a:endParaRPr lang="en-US" sz="5400" dirty="0"/>
          </a:p>
          <a:p>
            <a:pPr marL="0" indent="0" algn="ctr">
              <a:buNone/>
            </a:pPr>
            <a:r>
              <a:rPr lang="en-US" sz="5400" dirty="0" smtClean="0"/>
              <a:t>Feedback from our visitors…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55888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 l="935" t="1703" r="1869" b="1210"/>
          <a:stretch>
            <a:fillRect/>
          </a:stretch>
        </p:blipFill>
        <p:spPr bwMode="auto">
          <a:xfrm>
            <a:off x="-256992" y="19535"/>
            <a:ext cx="10425034" cy="5713721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 rot="601385">
            <a:off x="195263" y="73819"/>
            <a:ext cx="8948737" cy="5586412"/>
          </a:xfrm>
          <a:prstGeom prst="ellipse">
            <a:avLst/>
          </a:prstGeom>
          <a:solidFill>
            <a:srgbClr val="E6DEBC">
              <a:alpha val="32000"/>
            </a:srgbClr>
          </a:solidFill>
          <a:ln w="6350">
            <a:solidFill>
              <a:schemeClr val="bg2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7615238" y="2082006"/>
            <a:ext cx="1219200" cy="1066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6319838" y="1472406"/>
            <a:ext cx="12954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 bwMode="auto">
          <a:xfrm>
            <a:off x="4872038" y="1167606"/>
            <a:ext cx="1371600" cy="120491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Bent Arrow 9"/>
          <p:cNvSpPr/>
          <p:nvPr/>
        </p:nvSpPr>
        <p:spPr bwMode="auto">
          <a:xfrm rot="10800000" flipH="1">
            <a:off x="2586038" y="2691606"/>
            <a:ext cx="2362200" cy="2514600"/>
          </a:xfrm>
          <a:prstGeom prst="bentArrow">
            <a:avLst>
              <a:gd name="adj1" fmla="val 18793"/>
              <a:gd name="adj2" fmla="val 15625"/>
              <a:gd name="adj3" fmla="val 25000"/>
              <a:gd name="adj4" fmla="val 78741"/>
            </a:avLst>
          </a:prstGeom>
          <a:solidFill>
            <a:srgbClr val="FFFF99"/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14" idx="0"/>
            <a:endCxn id="7" idx="3"/>
          </p:cNvCxnSpPr>
          <p:nvPr/>
        </p:nvCxnSpPr>
        <p:spPr bwMode="auto">
          <a:xfrm rot="5400000" flipH="1" flipV="1">
            <a:off x="6558757" y="2905125"/>
            <a:ext cx="1147762" cy="132080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 bwMode="auto">
          <a:xfrm rot="5400000" flipH="1" flipV="1">
            <a:off x="5862638" y="3148806"/>
            <a:ext cx="1524000" cy="45720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 bwMode="auto">
          <a:xfrm rot="16200000" flipV="1">
            <a:off x="5111750" y="2994819"/>
            <a:ext cx="1854200" cy="55880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 bwMode="auto">
          <a:xfrm>
            <a:off x="5024438" y="4139406"/>
            <a:ext cx="2895600" cy="1295400"/>
          </a:xfrm>
          <a:prstGeom prst="ellipse">
            <a:avLst/>
          </a:prstGeom>
          <a:solidFill>
            <a:srgbClr val="3E2914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TextBox 14"/>
          <p:cNvSpPr txBox="1"/>
          <p:nvPr/>
        </p:nvSpPr>
        <p:spPr bwMode="auto">
          <a:xfrm>
            <a:off x="2495550" y="226219"/>
            <a:ext cx="355758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Adapting Agriculture to</a:t>
            </a:r>
          </a:p>
          <a:p>
            <a:pPr algn="ctr">
              <a:defRPr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Climate Variability and Change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833438" y="1027906"/>
            <a:ext cx="3733800" cy="17526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TextBox 16"/>
          <p:cNvSpPr txBox="1"/>
          <p:nvPr/>
        </p:nvSpPr>
        <p:spPr bwMode="auto">
          <a:xfrm>
            <a:off x="909638" y="1091406"/>
            <a:ext cx="3657600" cy="1676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400" i="1" dirty="0">
                <a:latin typeface="Arial" pitchFamily="34" charset="0"/>
                <a:cs typeface="Arial" pitchFamily="34" charset="0"/>
              </a:rPr>
              <a:t>Technologies, practices, partnerships and policies for:</a:t>
            </a:r>
          </a:p>
          <a:p>
            <a:pPr marL="342900" indent="-228600">
              <a:buFontTx/>
              <a:buAutoNum type="arabicPeriod"/>
              <a:defRPr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Adaptation to Progressive Climate Change</a:t>
            </a:r>
          </a:p>
          <a:p>
            <a:pPr marL="342900" indent="-228600">
              <a:buFontTx/>
              <a:buAutoNum type="arabicPeriod"/>
              <a:defRPr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Adaptation through Managing Climate Risk</a:t>
            </a:r>
          </a:p>
          <a:p>
            <a:pPr marL="342900" indent="-228600">
              <a:buFontTx/>
              <a:buAutoNum type="arabicPeriod"/>
              <a:defRPr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Pro-poor Climate Change Mitigation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1366838" y="2996406"/>
            <a:ext cx="3581400" cy="112871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TextBox 39"/>
          <p:cNvSpPr txBox="1">
            <a:spLocks noChangeArrowheads="1"/>
          </p:cNvSpPr>
          <p:nvPr/>
        </p:nvSpPr>
        <p:spPr bwMode="auto">
          <a:xfrm>
            <a:off x="4793786" y="1419220"/>
            <a:ext cx="1525743" cy="73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1pPr>
            <a:lvl2pPr marL="742950" indent="-28575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2pPr>
            <a:lvl3pPr marL="11430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3pPr>
            <a:lvl4pPr marL="16002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4pPr>
            <a:lvl5pPr marL="20574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9pPr>
          </a:lstStyle>
          <a:p>
            <a:pPr algn="ctr"/>
            <a:r>
              <a:rPr lang="en-US" sz="1400" b="1" dirty="0">
                <a:latin typeface="Arial" charset="0"/>
                <a:cs typeface="Arial" charset="0"/>
              </a:rPr>
              <a:t>Improved Environmental Health</a:t>
            </a:r>
          </a:p>
        </p:txBody>
      </p:sp>
      <p:sp>
        <p:nvSpPr>
          <p:cNvPr id="20" name="TextBox 40"/>
          <p:cNvSpPr txBox="1">
            <a:spLocks noChangeArrowheads="1"/>
          </p:cNvSpPr>
          <p:nvPr/>
        </p:nvSpPr>
        <p:spPr bwMode="auto">
          <a:xfrm>
            <a:off x="6319529" y="1647819"/>
            <a:ext cx="1295357" cy="73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1pPr>
            <a:lvl2pPr marL="742950" indent="-28575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2pPr>
            <a:lvl3pPr marL="11430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3pPr>
            <a:lvl4pPr marL="16002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4pPr>
            <a:lvl5pPr marL="20574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9pPr>
          </a:lstStyle>
          <a:p>
            <a:pPr algn="ctr"/>
            <a:r>
              <a:rPr lang="en-US" sz="1400" b="1">
                <a:latin typeface="Arial" charset="0"/>
                <a:cs typeface="Arial" charset="0"/>
              </a:rPr>
              <a:t>Improved Rural Livelihoods</a:t>
            </a:r>
          </a:p>
        </p:txBody>
      </p:sp>
      <p:sp>
        <p:nvSpPr>
          <p:cNvPr id="21" name="TextBox 41"/>
          <p:cNvSpPr txBox="1">
            <a:spLocks noChangeArrowheads="1"/>
          </p:cNvSpPr>
          <p:nvPr/>
        </p:nvSpPr>
        <p:spPr bwMode="auto">
          <a:xfrm>
            <a:off x="7691083" y="2310280"/>
            <a:ext cx="1068557" cy="73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1pPr>
            <a:lvl2pPr marL="742950" indent="-28575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2pPr>
            <a:lvl3pPr marL="11430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3pPr>
            <a:lvl4pPr marL="16002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4pPr>
            <a:lvl5pPr marL="20574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9pPr>
          </a:lstStyle>
          <a:p>
            <a:pPr algn="ctr"/>
            <a:r>
              <a:rPr lang="en-US" sz="1400" b="1">
                <a:latin typeface="Arial" charset="0"/>
                <a:cs typeface="Arial" charset="0"/>
              </a:rPr>
              <a:t>Improved Food Security</a:t>
            </a:r>
          </a:p>
        </p:txBody>
      </p:sp>
      <p:sp>
        <p:nvSpPr>
          <p:cNvPr id="22" name="TextBox 42"/>
          <p:cNvSpPr txBox="1">
            <a:spLocks noChangeArrowheads="1"/>
          </p:cNvSpPr>
          <p:nvPr/>
        </p:nvSpPr>
        <p:spPr bwMode="auto">
          <a:xfrm>
            <a:off x="5174773" y="4386729"/>
            <a:ext cx="2668705" cy="954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1pPr>
            <a:lvl2pPr marL="742950" indent="-28575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2pPr>
            <a:lvl3pPr marL="11430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3pPr>
            <a:lvl4pPr marL="16002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4pPr>
            <a:lvl5pPr marL="20574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  <a:latin typeface="Arial" charset="0"/>
                <a:cs typeface="Arial" charset="0"/>
              </a:rPr>
              <a:t>Enhanced adaptive capacity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latin typeface="Arial" charset="0"/>
                <a:cs typeface="Arial" charset="0"/>
              </a:rPr>
              <a:t> in agricultural, natural resource management, and food systems</a:t>
            </a:r>
          </a:p>
        </p:txBody>
      </p:sp>
      <p:sp>
        <p:nvSpPr>
          <p:cNvPr id="23" name="Oval 22"/>
          <p:cNvSpPr/>
          <p:nvPr/>
        </p:nvSpPr>
        <p:spPr bwMode="auto">
          <a:xfrm rot="797091">
            <a:off x="5380038" y="3153569"/>
            <a:ext cx="2814637" cy="593725"/>
          </a:xfrm>
          <a:prstGeom prst="ellipse">
            <a:avLst/>
          </a:prstGeom>
          <a:solidFill>
            <a:srgbClr val="CEEAB0"/>
          </a:solidFill>
          <a:ln w="6350">
            <a:solidFill>
              <a:schemeClr val="bg2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TextBox 44"/>
          <p:cNvSpPr txBox="1">
            <a:spLocks noChangeArrowheads="1"/>
          </p:cNvSpPr>
          <p:nvPr/>
        </p:nvSpPr>
        <p:spPr bwMode="auto">
          <a:xfrm rot="767998">
            <a:off x="5662225" y="3306628"/>
            <a:ext cx="2183217" cy="30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1pPr>
            <a:lvl2pPr marL="742950" indent="-28575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2pPr>
            <a:lvl3pPr marL="11430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3pPr>
            <a:lvl4pPr marL="16002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4pPr>
            <a:lvl5pPr marL="2057400" indent="-228600"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E2914"/>
                </a:solidFill>
                <a:latin typeface="45 Helvetica Light" charset="0"/>
                <a:ea typeface="ＭＳ Ｐゴシック" charset="-128"/>
              </a:defRPr>
            </a:lvl9pPr>
          </a:lstStyle>
          <a:p>
            <a:r>
              <a:rPr lang="en-US" sz="1400">
                <a:latin typeface="Arial" charset="0"/>
                <a:cs typeface="Arial" charset="0"/>
              </a:rPr>
              <a:t>Trade-offs and Synergies</a:t>
            </a:r>
          </a:p>
        </p:txBody>
      </p:sp>
      <p:sp>
        <p:nvSpPr>
          <p:cNvPr id="25" name="TextBox 24"/>
          <p:cNvSpPr txBox="1"/>
          <p:nvPr/>
        </p:nvSpPr>
        <p:spPr bwMode="auto">
          <a:xfrm>
            <a:off x="1443038" y="2996406"/>
            <a:ext cx="3505200" cy="1154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4. Integration for Decision Making</a:t>
            </a:r>
          </a:p>
          <a:p>
            <a:pPr marL="342900" indent="-1143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250" i="1" dirty="0">
                <a:latin typeface="Arial" pitchFamily="34" charset="0"/>
                <a:cs typeface="Arial" pitchFamily="34" charset="0"/>
              </a:rPr>
              <a:t>Linking Knowledge with Action</a:t>
            </a:r>
          </a:p>
          <a:p>
            <a:pPr marL="342900" indent="-114300">
              <a:buFont typeface="Arial" pitchFamily="34" charset="0"/>
              <a:buChar char="•"/>
              <a:defRPr/>
            </a:pPr>
            <a:r>
              <a:rPr lang="en-US" sz="1250" i="1" dirty="0">
                <a:latin typeface="Arial" pitchFamily="34" charset="0"/>
                <a:cs typeface="Arial" pitchFamily="34" charset="0"/>
              </a:rPr>
              <a:t>Assembling Data and Tools for Analysis and Planning</a:t>
            </a:r>
          </a:p>
          <a:p>
            <a:pPr marL="342900" indent="-114300">
              <a:buFont typeface="Arial" pitchFamily="34" charset="0"/>
              <a:buChar char="•"/>
              <a:defRPr/>
            </a:pPr>
            <a:r>
              <a:rPr lang="en-US" sz="1250" i="1" dirty="0">
                <a:latin typeface="Arial" pitchFamily="34" charset="0"/>
                <a:cs typeface="Arial" pitchFamily="34" charset="0"/>
              </a:rPr>
              <a:t>Refining Frameworks for Policy Analysis</a:t>
            </a:r>
          </a:p>
        </p:txBody>
      </p:sp>
    </p:spTree>
    <p:extLst>
      <p:ext uri="{BB962C8B-B14F-4D97-AF65-F5344CB8AC3E}">
        <p14:creationId xmlns:p14="http://schemas.microsoft.com/office/powerpoint/2010/main" val="323134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663300"/>
                </a:solidFill>
              </a:rPr>
              <a:t>The study</a:t>
            </a:r>
            <a:endParaRPr lang="en-GB" dirty="0">
              <a:solidFill>
                <a:srgbClr val="6633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980728"/>
            <a:ext cx="7714104" cy="1981200"/>
          </a:xfrm>
        </p:spPr>
        <p:txBody>
          <a:bodyPr>
            <a:noAutofit/>
          </a:bodyPr>
          <a:lstStyle/>
          <a:p>
            <a:r>
              <a:rPr lang="en-GB" sz="2400" dirty="0" smtClean="0"/>
              <a:t>Review and analysis of existing approaches to social learning on climate change in the global South to identify gaps, good practices and opportunities for CCAFS.</a:t>
            </a:r>
          </a:p>
          <a:p>
            <a:r>
              <a:rPr lang="en-GB" sz="2400" dirty="0" smtClean="0"/>
              <a:t>Concluded with a discussion paper to initiate discussion here</a:t>
            </a:r>
            <a:r>
              <a:rPr lang="en-GB" sz="2400" dirty="0" smtClean="0"/>
              <a:t>.</a:t>
            </a:r>
          </a:p>
          <a:p>
            <a:endParaRPr lang="en-US" sz="2400" dirty="0"/>
          </a:p>
          <a:p>
            <a:pPr marL="457200" indent="-457200">
              <a:buFont typeface="Arial" pitchFamily="34" charset="0"/>
              <a:buChar char="•"/>
            </a:pPr>
            <a:endParaRPr lang="en-GB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/>
              <a:t>Bringing </a:t>
            </a:r>
            <a:r>
              <a:rPr lang="en-GB" sz="2400" dirty="0"/>
              <a:t>together people with skills in this area to share experience, views, and possibilities for partnership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/>
              <a:t>Identify gaps and research priorities and proposed actions to guide CCAFS engagement in this area alongside partners</a:t>
            </a:r>
            <a:endParaRPr lang="en-GB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3528" y="3212976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GB" dirty="0" smtClean="0">
                <a:solidFill>
                  <a:srgbClr val="663300"/>
                </a:solidFill>
              </a:rPr>
              <a:t>The workshop</a:t>
            </a:r>
            <a:endParaRPr lang="en-GB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25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16824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663300"/>
                </a:solidFill>
              </a:rPr>
              <a:t>Communication and Social Learning for Climate Change</a:t>
            </a:r>
            <a:endParaRPr lang="en-GB" dirty="0">
              <a:solidFill>
                <a:srgbClr val="6633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00808"/>
            <a:ext cx="7848600" cy="439519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Communication and learning – from linear to “looped” approaches</a:t>
            </a:r>
          </a:p>
          <a:p>
            <a:r>
              <a:rPr lang="en-GB" dirty="0" smtClean="0"/>
              <a:t>Social learning:  Facilitating sharing information, knowledge and experience between stakeholders for new collective learning and knowledge.</a:t>
            </a:r>
          </a:p>
          <a:p>
            <a:r>
              <a:rPr lang="en-GB" dirty="0" smtClean="0"/>
              <a:t>Relevance to the climate challenge:</a:t>
            </a:r>
          </a:p>
          <a:p>
            <a:pPr lvl="1"/>
            <a:r>
              <a:rPr lang="en-GB" dirty="0" smtClean="0"/>
              <a:t>Complexity; Uncertainty; Limited information; Access divides; Different timescales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767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 bwMode="auto">
          <a:xfrm>
            <a:off x="539552" y="476672"/>
            <a:ext cx="8229600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dirty="0" smtClean="0">
                <a:solidFill>
                  <a:srgbClr val="663300"/>
                </a:solidFill>
                <a:latin typeface="Calibri" pitchFamily="34" charset="0"/>
                <a:cs typeface="Calibri" pitchFamily="34" charset="0"/>
              </a:rPr>
              <a:t>CCAFS as a partner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611560" y="1484784"/>
            <a:ext cx="7848600" cy="5029200"/>
          </a:xfrm>
        </p:spPr>
        <p:txBody>
          <a:bodyPr/>
          <a:lstStyle/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Long-term program and new set-up / new research space</a:t>
            </a:r>
          </a:p>
          <a:p>
            <a:r>
              <a:rPr lang="en-US" sz="2400" dirty="0">
                <a:latin typeface="Calibri" pitchFamily="34" charset="0"/>
                <a:cs typeface="Calibri" pitchFamily="34" charset="0"/>
              </a:rPr>
              <a:t>CCAFS as a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testbed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for new approaches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Global brand to help leverage funding 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Access to CGIAR expertise: research, tools, models, impact assessment, agriculture focus, …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Increasing access to ESSP expertise: climate science, global change community, food systems focus, …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Global reach of CGIAR: scalability, regions, comparability, partners &amp; linkages, facilities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CGIAR commitment to producing international public goods, science-based evidence,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 bwMode="auto">
          <a:xfrm>
            <a:off x="539552" y="476672"/>
            <a:ext cx="8229600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dirty="0" smtClean="0">
                <a:solidFill>
                  <a:srgbClr val="663300"/>
                </a:solidFill>
                <a:latin typeface="Calibri" pitchFamily="34" charset="0"/>
                <a:cs typeface="Calibri" pitchFamily="34" charset="0"/>
              </a:rPr>
              <a:t>5 areas of change</a:t>
            </a:r>
            <a:endParaRPr lang="en-US" dirty="0" smtClean="0">
              <a:solidFill>
                <a:srgbClr val="6633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611560" y="1484784"/>
            <a:ext cx="7848600" cy="50292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Documentation and testing social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Social learning in CCAFS/ the CG </a:t>
            </a:r>
            <a:r>
              <a:rPr lang="en-US" sz="2400" dirty="0" err="1" smtClean="0">
                <a:latin typeface="Calibri" pitchFamily="34" charset="0"/>
                <a:cs typeface="Calibri" pitchFamily="34" charset="0"/>
              </a:rPr>
              <a:t>systesm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Endogenous social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Social differentiation and social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Timescales to embed in social learning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29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8" name="Rectangle 6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  <a:noFill/>
          <a:ln/>
        </p:spPr>
        <p:txBody>
          <a:bodyPr/>
          <a:lstStyle/>
          <a:p>
            <a:pPr algn="l"/>
            <a:r>
              <a:rPr lang="en-GB" sz="3600" i="1" dirty="0" smtClean="0">
                <a:solidFill>
                  <a:srgbClr val="663300"/>
                </a:solidFill>
              </a:rPr>
              <a:t>1. Documentation and testing of social learning </a:t>
            </a:r>
            <a:endParaRPr lang="en-US" sz="3600" i="1" dirty="0" smtClean="0">
              <a:solidFill>
                <a:srgbClr val="663300"/>
              </a:solidFill>
            </a:endParaRPr>
          </a:p>
        </p:txBody>
      </p:sp>
      <p:graphicFrame>
        <p:nvGraphicFramePr>
          <p:cNvPr id="9340" name="Group 124"/>
          <p:cNvGraphicFramePr>
            <a:graphicFrameLocks noGrp="1"/>
          </p:cNvGraphicFramePr>
          <p:nvPr>
            <p:ph sz="half" idx="1"/>
          </p:nvPr>
        </p:nvGraphicFramePr>
        <p:xfrm>
          <a:off x="684213" y="3789363"/>
          <a:ext cx="7920037" cy="2727262"/>
        </p:xfrm>
        <a:graphic>
          <a:graphicData uri="http://schemas.openxmlformats.org/drawingml/2006/table">
            <a:tbl>
              <a:tblPr/>
              <a:tblGrid>
                <a:gridCol w="1295400"/>
                <a:gridCol w="3384550"/>
                <a:gridCol w="3240087"/>
              </a:tblGrid>
              <a:tr h="9350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HOW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  Inventory, selection of cases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Based on USP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Based on specific criteria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2.  Selection of participants, and invitation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Invite and involve “owners”, researchers, “champions”, keeping in mind social differentiation and representativeness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326" name="Group 110"/>
          <p:cNvGraphicFramePr>
            <a:graphicFrameLocks noGrp="1"/>
          </p:cNvGraphicFramePr>
          <p:nvPr>
            <p:ph sz="half" idx="2"/>
          </p:nvPr>
        </p:nvGraphicFramePr>
        <p:xfrm>
          <a:off x="684213" y="1557338"/>
          <a:ext cx="7991475" cy="1800225"/>
        </p:xfrm>
        <a:graphic>
          <a:graphicData uri="http://schemas.openxmlformats.org/drawingml/2006/table">
            <a:tbl>
              <a:tblPr/>
              <a:tblGrid>
                <a:gridCol w="1366837"/>
                <a:gridCol w="6624638"/>
              </a:tblGrid>
              <a:tr h="180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WHY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Analyse / test social learning as a tool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Inform researchers and policy community (and convince them) on the basis of evidence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Improve the practice itself – further developing the learning process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619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87" name="Group 59"/>
          <p:cNvGraphicFramePr>
            <a:graphicFrameLocks noGrp="1"/>
          </p:cNvGraphicFramePr>
          <p:nvPr>
            <p:ph sz="half" idx="1"/>
          </p:nvPr>
        </p:nvGraphicFramePr>
        <p:xfrm>
          <a:off x="684213" y="549275"/>
          <a:ext cx="7920037" cy="3992563"/>
        </p:xfrm>
        <a:graphic>
          <a:graphicData uri="http://schemas.openxmlformats.org/drawingml/2006/table">
            <a:tbl>
              <a:tblPr/>
              <a:tblGrid>
                <a:gridCol w="1366837"/>
                <a:gridCol w="1800225"/>
                <a:gridCol w="4752975"/>
              </a:tblGrid>
              <a:tr h="79216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HOW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3.  Description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Context, Baseline, Activities, Process, Results, Outputs, Outcome : Has SL reached its goal?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  Analysis (testing)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Different categories (Knowledge, Attitudes, Skills, Practice)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Specific focus: Mechanism of causality and attribution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How: Analytical frameworks, selection of indicators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5.  Writing, sharing, dissemination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Different levels: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Participants of the process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Other CCAFS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“Outside world”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586" name="Group 58"/>
          <p:cNvGraphicFramePr>
            <a:graphicFrameLocks noGrp="1"/>
          </p:cNvGraphicFramePr>
          <p:nvPr>
            <p:ph sz="half" idx="2"/>
          </p:nvPr>
        </p:nvGraphicFramePr>
        <p:xfrm>
          <a:off x="684213" y="4941888"/>
          <a:ext cx="7991475" cy="1439863"/>
        </p:xfrm>
        <a:graphic>
          <a:graphicData uri="http://schemas.openxmlformats.org/drawingml/2006/table">
            <a:tbl>
              <a:tblPr/>
              <a:tblGrid>
                <a:gridCol w="1366837"/>
                <a:gridCol w="662463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WHO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Facilitator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Researchers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Media people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The “owners” of each case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03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7067797" cy="1143000"/>
          </a:xfrm>
        </p:spPr>
        <p:txBody>
          <a:bodyPr lIns="88896" tIns="50798" rIns="88896" bIns="50798"/>
          <a:lstStyle/>
          <a:p>
            <a:pPr defTabSz="914145" eaLnBrk="1">
              <a:defRPr/>
            </a:pPr>
            <a:r>
              <a:rPr lang="en-US" sz="3100" dirty="0" smtClean="0">
                <a:solidFill>
                  <a:srgbClr val="6633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2. </a:t>
            </a:r>
            <a:r>
              <a:rPr lang="en-US" sz="3100" i="1" dirty="0">
                <a:solidFill>
                  <a:srgbClr val="6633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Social Learning is validated within CCAFS as a mainstream methodology</a:t>
            </a:r>
            <a:endParaRPr lang="en-US" i="1" dirty="0" smtClean="0">
              <a:solidFill>
                <a:srgbClr val="663300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531" y="1599531"/>
            <a:ext cx="8229823" cy="4526235"/>
          </a:xfrm>
        </p:spPr>
        <p:txBody>
          <a:bodyPr lIns="88896" tIns="50798" rIns="88896" bIns="50798" anchor="t"/>
          <a:lstStyle/>
          <a:p>
            <a:pPr marL="281275" lvl="1" indent="0" defTabSz="914145" eaLnBrk="1">
              <a:spcBef>
                <a:spcPts val="422"/>
              </a:spcBef>
              <a:buClr>
                <a:srgbClr val="000000"/>
              </a:buClr>
              <a:buNone/>
              <a:defRPr/>
            </a:pPr>
            <a:r>
              <a:rPr lang="en-US" sz="27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Indicators</a:t>
            </a:r>
          </a:p>
          <a:p>
            <a:pPr marL="553621" lvl="1" indent="-272346" defTabSz="914145" eaLnBrk="1">
              <a:defRPr/>
            </a:pPr>
            <a:r>
              <a:rPr lang="en-US" dirty="0" smtClean="0"/>
              <a:t>Significant percentage of CG funded proposals that include SL explicitly as a central part, by 2020</a:t>
            </a:r>
          </a:p>
          <a:p>
            <a:pPr marL="553621" lvl="1" indent="-272346" defTabSz="914145" eaLnBrk="1">
              <a:defRPr/>
            </a:pPr>
            <a:r>
              <a:rPr lang="en-US" dirty="0" smtClean="0"/>
              <a:t>Dynamic basket of artifacts with shared attribution/use</a:t>
            </a:r>
          </a:p>
          <a:p>
            <a:pPr marL="553621" lvl="1" indent="-272346" defTabSz="914145" eaLnBrk="1">
              <a:defRPr/>
            </a:pPr>
            <a:r>
              <a:rPr lang="en-US" dirty="0" smtClean="0"/>
              <a:t>A porous CGIAR and partners’ network with two-way learning</a:t>
            </a:r>
          </a:p>
        </p:txBody>
      </p:sp>
    </p:spTree>
    <p:extLst>
      <p:ext uri="{BB962C8B-B14F-4D97-AF65-F5344CB8AC3E}">
        <p14:creationId xmlns:p14="http://schemas.microsoft.com/office/powerpoint/2010/main" val="27909516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45 Helvetica Light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3E2914"/>
            </a:solidFill>
            <a:effectLst/>
            <a:latin typeface="45 Helvetica Light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3E2914"/>
            </a:solidFill>
            <a:effectLst/>
            <a:latin typeface="45 Helvetica Light" charset="0"/>
            <a:ea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E856680DF86D4DBCF586A6CBC67AA1" ma:contentTypeVersion="2" ma:contentTypeDescription="Create a new document." ma:contentTypeScope="" ma:versionID="11cd2aba4f641caca8f6dce33cda62ad">
  <xsd:schema xmlns:xsd="http://www.w3.org/2001/XMLSchema" xmlns:xs="http://www.w3.org/2001/XMLSchema" xmlns:p="http://schemas.microsoft.com/office/2006/metadata/properties" xmlns:ns2="e059a0d4-d61b-4305-a81d-2f32a359341b" xmlns:ns3="39d24da2-f6eb-4076-bf64-40dbb4f4bf0e" targetNamespace="http://schemas.microsoft.com/office/2006/metadata/properties" ma:root="true" ma:fieldsID="a355f7c45c8059476488bba37e2290b8" ns2:_="" ns3:_="">
    <xsd:import namespace="e059a0d4-d61b-4305-a81d-2f32a359341b"/>
    <xsd:import namespace="39d24da2-f6eb-4076-bf64-40dbb4f4bf0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Typ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9a0d4-d61b-4305-a81d-2f32a359341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d24da2-f6eb-4076-bf64-40dbb4f4bf0e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11" nillable="true" ma:displayName="CCAFS Document Type" ma:default="N/A" ma:format="Dropdown" ma:internalName="Document_x0020_Type">
      <xsd:simpleType>
        <xsd:restriction base="dms:Choice">
          <xsd:enumeration value="Activity Plan"/>
          <xsd:enumeration value="Agenda"/>
          <xsd:enumeration value="Budget"/>
          <xsd:enumeration value="Case Studies"/>
          <xsd:enumeration value="Contract"/>
          <xsd:enumeration value="Financial Report"/>
          <xsd:enumeration value="Form"/>
          <xsd:enumeration value="Grant Applications"/>
          <xsd:enumeration value="Guidelines, manuals and instructions"/>
          <xsd:enumeration value="Legal Document"/>
          <xsd:enumeration value="LOA/MOA"/>
          <xsd:enumeration value="Logos"/>
          <xsd:enumeration value="Minutes"/>
          <xsd:enumeration value="Policies and procedures"/>
          <xsd:enumeration value="Presentations"/>
          <xsd:enumeration value="Project deliverables"/>
          <xsd:enumeration value="Project Profile"/>
          <xsd:enumeration value="Proposal"/>
          <xsd:enumeration value="Technical Report"/>
          <xsd:enumeration value="Terms of Reference (TORs)"/>
          <xsd:enumeration value="Template"/>
          <xsd:enumeration value="Workplans and Logframes"/>
          <xsd:enumeration value="N/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Type xmlns="39d24da2-f6eb-4076-bf64-40dbb4f4bf0e">Agenda</Document_x0020_Type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BFEFBD-B2E8-4963-ABE7-614178096EEB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E5B5BAA0-CCB1-4D11-AB97-663CD7F55E42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D39BE034-B2BE-412B-B0FE-8C61BBDC31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59a0d4-d61b-4305-a81d-2f32a359341b"/>
    <ds:schemaRef ds:uri="39d24da2-f6eb-4076-bf64-40dbb4f4bf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09A6765-4AFD-401A-80E5-6148ED4F8C6E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  <ds:schemaRef ds:uri="39d24da2-f6eb-4076-bf64-40dbb4f4bf0e"/>
    <ds:schemaRef ds:uri="http://purl.org/dc/terms/"/>
    <ds:schemaRef ds:uri="http://schemas.microsoft.com/office/2006/documentManagement/types"/>
    <ds:schemaRef ds:uri="http://schemas.microsoft.com/office/2006/metadata/properties"/>
    <ds:schemaRef ds:uri="e059a0d4-d61b-4305-a81d-2f32a359341b"/>
    <ds:schemaRef ds:uri="http://www.w3.org/XML/1998/namespace"/>
  </ds:schemaRefs>
</ds:datastoreItem>
</file>

<file path=customXml/itemProps5.xml><?xml version="1.0" encoding="utf-8"?>
<ds:datastoreItem xmlns:ds="http://schemas.openxmlformats.org/officeDocument/2006/customXml" ds:itemID="{FFFAC0F9-FA63-4C45-A40B-9352EA54BA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3711</TotalTime>
  <Words>1259</Words>
  <Application>Microsoft Office PowerPoint</Application>
  <PresentationFormat>On-screen Show (4:3)</PresentationFormat>
  <Paragraphs>176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Blank Presentation</vt:lpstr>
      <vt:lpstr>PowerPoint Presentation</vt:lpstr>
      <vt:lpstr>PowerPoint Presentation</vt:lpstr>
      <vt:lpstr>The study</vt:lpstr>
      <vt:lpstr>Communication and Social Learning for Climate Change</vt:lpstr>
      <vt:lpstr>CCAFS as a partner</vt:lpstr>
      <vt:lpstr>5 areas of change</vt:lpstr>
      <vt:lpstr>1. Documentation and testing of social learning </vt:lpstr>
      <vt:lpstr>PowerPoint Presentation</vt:lpstr>
      <vt:lpstr>2. Social Learning is validated within CCAFS as a mainstream methodology</vt:lpstr>
      <vt:lpstr>Activities</vt:lpstr>
      <vt:lpstr>3. Supporting endogenous social learning for enhanced food security</vt:lpstr>
      <vt:lpstr>PowerPoint Presentation</vt:lpstr>
      <vt:lpstr>PowerPoint Presentation</vt:lpstr>
      <vt:lpstr>4. Social learning and social differentiation</vt:lpstr>
      <vt:lpstr>4. Social differentiation</vt:lpstr>
      <vt:lpstr>Social differentiation</vt:lpstr>
      <vt:lpstr>5. Time Scales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Ann-Sophie Neuchs Smed</dc:creator>
  <cp:lastModifiedBy>eleborgne</cp:lastModifiedBy>
  <cp:revision>60</cp:revision>
  <dcterms:created xsi:type="dcterms:W3CDTF">2011-03-17T15:13:43Z</dcterms:created>
  <dcterms:modified xsi:type="dcterms:W3CDTF">2012-05-10T10:45:43Z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D3D2VP4PYXC5-6-110</vt:lpwstr>
  </property>
  <property fmtid="{D5CDD505-2E9C-101B-9397-08002B2CF9AE}" pid="3" name="_dlc_DocIdItemGuid">
    <vt:lpwstr>1b9dc0f8-76d6-4893-bece-b1b6f1ac88d5</vt:lpwstr>
  </property>
  <property fmtid="{D5CDD505-2E9C-101B-9397-08002B2CF9AE}" pid="4" name="_dlc_DocIdUrl">
    <vt:lpwstr>http://intranet.ccafs.cgiar.org/_layouts/DocIdRedir.aspx?ID=D3D2VP4PYXC5-6-110, D3D2VP4PYXC5-6-110</vt:lpwstr>
  </property>
  <property fmtid="{D5CDD505-2E9C-101B-9397-08002B2CF9AE}" pid="5" name="display_urn:schemas-microsoft-com:office:office#Editor">
    <vt:lpwstr>Jordan, Tania (CGIAR)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display_urn:schemas-microsoft-com:office:office#Author">
    <vt:lpwstr>Jordan, Tania (CGIAR)</vt:lpwstr>
  </property>
</Properties>
</file>